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4.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56" r:id="rId2"/>
    <p:sldId id="317" r:id="rId3"/>
    <p:sldId id="257" r:id="rId4"/>
    <p:sldId id="274" r:id="rId5"/>
    <p:sldId id="259" r:id="rId6"/>
    <p:sldId id="263" r:id="rId7"/>
    <p:sldId id="262" r:id="rId8"/>
    <p:sldId id="261" r:id="rId9"/>
    <p:sldId id="275" r:id="rId10"/>
    <p:sldId id="265" r:id="rId11"/>
    <p:sldId id="270" r:id="rId12"/>
    <p:sldId id="266" r:id="rId13"/>
    <p:sldId id="271" r:id="rId14"/>
    <p:sldId id="267" r:id="rId15"/>
    <p:sldId id="272" r:id="rId16"/>
    <p:sldId id="276" r:id="rId17"/>
    <p:sldId id="315" r:id="rId18"/>
    <p:sldId id="277" r:id="rId19"/>
    <p:sldId id="260" r:id="rId20"/>
    <p:sldId id="278" r:id="rId21"/>
    <p:sldId id="279" r:id="rId22"/>
    <p:sldId id="280" r:id="rId23"/>
    <p:sldId id="281" r:id="rId24"/>
    <p:sldId id="282" r:id="rId25"/>
    <p:sldId id="294" r:id="rId26"/>
    <p:sldId id="296" r:id="rId27"/>
    <p:sldId id="297" r:id="rId28"/>
    <p:sldId id="295" r:id="rId29"/>
    <p:sldId id="299" r:id="rId30"/>
    <p:sldId id="301" r:id="rId31"/>
    <p:sldId id="302" r:id="rId32"/>
    <p:sldId id="304" r:id="rId33"/>
    <p:sldId id="305" r:id="rId34"/>
    <p:sldId id="306" r:id="rId35"/>
    <p:sldId id="308" r:id="rId36"/>
    <p:sldId id="309" r:id="rId37"/>
    <p:sldId id="310" r:id="rId38"/>
    <p:sldId id="311" r:id="rId39"/>
    <p:sldId id="312" r:id="rId40"/>
    <p:sldId id="313" r:id="rId41"/>
    <p:sldId id="316" r:id="rId42"/>
    <p:sldId id="314"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7" autoAdjust="0"/>
    <p:restoredTop sz="94660"/>
  </p:normalViewPr>
  <p:slideViewPr>
    <p:cSldViewPr snapToGrid="0">
      <p:cViewPr varScale="1">
        <p:scale>
          <a:sx n="80" d="100"/>
          <a:sy n="80" d="100"/>
        </p:scale>
        <p:origin x="58" y="2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D:\purdue\DCMME\SSP%20scenarios\SSP%20data_final.xlsx" TargetMode="External"/><Relationship Id="rId2" Type="http://schemas.microsoft.com/office/2011/relationships/chartColorStyle" Target="colors10.xml"/><Relationship Id="rId1" Type="http://schemas.microsoft.com/office/2011/relationships/chartStyle" Target="style10.xml"/></Relationships>
</file>

<file path=ppt/charts/_rels/chart2.xml.rels><?xml version="1.0" encoding="UTF-8" standalone="yes"?>
<Relationships xmlns="http://schemas.openxmlformats.org/package/2006/relationships"><Relationship Id="rId3" Type="http://schemas.openxmlformats.org/officeDocument/2006/relationships/oleObject" Target="file:///D:\purdue\DCMME\SSP%20scenarios\SSP_Shruti-3.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D:\purdue\DCMME\SSP%20scenarios\SSP%20data_final.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D:\purdue\DCMME\SSP%20scenarios\SSP%20data_final.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D:\purdue\DCMME\SSP%20scenarios\SSP_final.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D:\purdue\DCMME\SSP%20scenarios\SSP%20data_final.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D:\purdue\DCMME\SSP%20scenarios\SSP%20data_final.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D:\purdue\DCMME\SSP%20scenarios\SSP%20data_final.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D:\purdue\DCMME\SSP%20scenarios\SSP%20data_final.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200" b="0" i="0" baseline="0">
                <a:effectLst/>
              </a:rPr>
              <a:t>EV demand forecast by agencies</a:t>
            </a:r>
            <a:endParaRPr lang="en-US" sz="1050">
              <a:effectLst/>
            </a:endParaRP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'EV estimation'!$A$38</c:f>
              <c:strCache>
                <c:ptCount val="1"/>
                <c:pt idx="0">
                  <c:v>AEO</c:v>
                </c:pt>
              </c:strCache>
            </c:strRef>
          </c:tx>
          <c:spPr>
            <a:ln w="19050" cap="rnd">
              <a:solidFill>
                <a:schemeClr val="accent1"/>
              </a:solidFill>
              <a:round/>
            </a:ln>
            <a:effectLst/>
          </c:spPr>
          <c:marker>
            <c:symbol val="none"/>
          </c:marker>
          <c:cat>
            <c:numRef>
              <c:f>'EV estimation'!$B$37:$N$37</c:f>
              <c:numCache>
                <c:formatCode>General</c:formatCode>
                <c:ptCount val="13"/>
                <c:pt idx="0">
                  <c:v>2018</c:v>
                </c:pt>
                <c:pt idx="1">
                  <c:v>2019</c:v>
                </c:pt>
                <c:pt idx="2">
                  <c:v>2020</c:v>
                </c:pt>
                <c:pt idx="3">
                  <c:v>2021</c:v>
                </c:pt>
                <c:pt idx="4">
                  <c:v>2022</c:v>
                </c:pt>
                <c:pt idx="5">
                  <c:v>2023</c:v>
                </c:pt>
                <c:pt idx="6">
                  <c:v>2024</c:v>
                </c:pt>
                <c:pt idx="7">
                  <c:v>2025</c:v>
                </c:pt>
                <c:pt idx="8">
                  <c:v>2026</c:v>
                </c:pt>
                <c:pt idx="9">
                  <c:v>2027</c:v>
                </c:pt>
                <c:pt idx="10">
                  <c:v>2028</c:v>
                </c:pt>
                <c:pt idx="11">
                  <c:v>2029</c:v>
                </c:pt>
                <c:pt idx="12">
                  <c:v>2030</c:v>
                </c:pt>
              </c:numCache>
            </c:numRef>
          </c:cat>
          <c:val>
            <c:numRef>
              <c:f>'EV estimation'!$B$38:$N$38</c:f>
              <c:numCache>
                <c:formatCode>General</c:formatCode>
                <c:ptCount val="13"/>
                <c:pt idx="0">
                  <c:v>0.2</c:v>
                </c:pt>
                <c:pt idx="1">
                  <c:v>0.35</c:v>
                </c:pt>
                <c:pt idx="2">
                  <c:v>0.5</c:v>
                </c:pt>
                <c:pt idx="3">
                  <c:v>0.6</c:v>
                </c:pt>
                <c:pt idx="4">
                  <c:v>0.7</c:v>
                </c:pt>
                <c:pt idx="5">
                  <c:v>0.8</c:v>
                </c:pt>
                <c:pt idx="6">
                  <c:v>0.95</c:v>
                </c:pt>
                <c:pt idx="7">
                  <c:v>1.1000000000000001</c:v>
                </c:pt>
                <c:pt idx="8">
                  <c:v>1.19</c:v>
                </c:pt>
                <c:pt idx="9">
                  <c:v>1.2</c:v>
                </c:pt>
                <c:pt idx="10">
                  <c:v>1.3</c:v>
                </c:pt>
                <c:pt idx="11">
                  <c:v>1.38</c:v>
                </c:pt>
                <c:pt idx="12">
                  <c:v>1.45</c:v>
                </c:pt>
              </c:numCache>
            </c:numRef>
          </c:val>
          <c:smooth val="0"/>
          <c:extLst xmlns:c16r2="http://schemas.microsoft.com/office/drawing/2015/06/chart">
            <c:ext xmlns:c16="http://schemas.microsoft.com/office/drawing/2014/chart" uri="{C3380CC4-5D6E-409C-BE32-E72D297353CC}">
              <c16:uniqueId val="{00000000-1498-4B48-95C2-C726A36724AF}"/>
            </c:ext>
          </c:extLst>
        </c:ser>
        <c:ser>
          <c:idx val="1"/>
          <c:order val="1"/>
          <c:tx>
            <c:strRef>
              <c:f>'EV estimation'!$A$39</c:f>
              <c:strCache>
                <c:ptCount val="1"/>
                <c:pt idx="0">
                  <c:v>BNEF</c:v>
                </c:pt>
              </c:strCache>
            </c:strRef>
          </c:tx>
          <c:spPr>
            <a:ln w="19050" cap="rnd">
              <a:solidFill>
                <a:schemeClr val="accent2"/>
              </a:solidFill>
              <a:round/>
            </a:ln>
            <a:effectLst/>
          </c:spPr>
          <c:marker>
            <c:symbol val="none"/>
          </c:marker>
          <c:cat>
            <c:numRef>
              <c:f>'EV estimation'!$B$37:$N$37</c:f>
              <c:numCache>
                <c:formatCode>General</c:formatCode>
                <c:ptCount val="13"/>
                <c:pt idx="0">
                  <c:v>2018</c:v>
                </c:pt>
                <c:pt idx="1">
                  <c:v>2019</c:v>
                </c:pt>
                <c:pt idx="2">
                  <c:v>2020</c:v>
                </c:pt>
                <c:pt idx="3">
                  <c:v>2021</c:v>
                </c:pt>
                <c:pt idx="4">
                  <c:v>2022</c:v>
                </c:pt>
                <c:pt idx="5">
                  <c:v>2023</c:v>
                </c:pt>
                <c:pt idx="6">
                  <c:v>2024</c:v>
                </c:pt>
                <c:pt idx="7">
                  <c:v>2025</c:v>
                </c:pt>
                <c:pt idx="8">
                  <c:v>2026</c:v>
                </c:pt>
                <c:pt idx="9">
                  <c:v>2027</c:v>
                </c:pt>
                <c:pt idx="10">
                  <c:v>2028</c:v>
                </c:pt>
                <c:pt idx="11">
                  <c:v>2029</c:v>
                </c:pt>
                <c:pt idx="12">
                  <c:v>2030</c:v>
                </c:pt>
              </c:numCache>
            </c:numRef>
          </c:cat>
          <c:val>
            <c:numRef>
              <c:f>'EV estimation'!$B$39:$N$39</c:f>
              <c:numCache>
                <c:formatCode>General</c:formatCode>
                <c:ptCount val="13"/>
                <c:pt idx="0">
                  <c:v>0.3</c:v>
                </c:pt>
                <c:pt idx="1">
                  <c:v>0.54</c:v>
                </c:pt>
                <c:pt idx="2">
                  <c:v>0.7</c:v>
                </c:pt>
                <c:pt idx="3">
                  <c:v>0.8</c:v>
                </c:pt>
                <c:pt idx="4">
                  <c:v>1</c:v>
                </c:pt>
                <c:pt idx="5">
                  <c:v>1.2</c:v>
                </c:pt>
                <c:pt idx="6">
                  <c:v>1.6</c:v>
                </c:pt>
                <c:pt idx="7">
                  <c:v>2</c:v>
                </c:pt>
                <c:pt idx="8">
                  <c:v>2.5</c:v>
                </c:pt>
                <c:pt idx="9">
                  <c:v>3.2</c:v>
                </c:pt>
                <c:pt idx="10">
                  <c:v>4</c:v>
                </c:pt>
                <c:pt idx="11">
                  <c:v>4.8</c:v>
                </c:pt>
                <c:pt idx="12">
                  <c:v>6</c:v>
                </c:pt>
              </c:numCache>
            </c:numRef>
          </c:val>
          <c:smooth val="0"/>
          <c:extLst xmlns:c16r2="http://schemas.microsoft.com/office/drawing/2015/06/chart">
            <c:ext xmlns:c16="http://schemas.microsoft.com/office/drawing/2014/chart" uri="{C3380CC4-5D6E-409C-BE32-E72D297353CC}">
              <c16:uniqueId val="{00000001-1498-4B48-95C2-C726A36724AF}"/>
            </c:ext>
          </c:extLst>
        </c:ser>
        <c:ser>
          <c:idx val="2"/>
          <c:order val="2"/>
          <c:tx>
            <c:strRef>
              <c:f>'EV estimation'!$A$40</c:f>
              <c:strCache>
                <c:ptCount val="1"/>
                <c:pt idx="0">
                  <c:v>BCG</c:v>
                </c:pt>
              </c:strCache>
            </c:strRef>
          </c:tx>
          <c:spPr>
            <a:ln w="19050" cap="rnd">
              <a:solidFill>
                <a:schemeClr val="accent3"/>
              </a:solidFill>
              <a:round/>
            </a:ln>
            <a:effectLst/>
          </c:spPr>
          <c:marker>
            <c:symbol val="none"/>
          </c:marker>
          <c:cat>
            <c:numRef>
              <c:f>'EV estimation'!$B$37:$N$37</c:f>
              <c:numCache>
                <c:formatCode>General</c:formatCode>
                <c:ptCount val="13"/>
                <c:pt idx="0">
                  <c:v>2018</c:v>
                </c:pt>
                <c:pt idx="1">
                  <c:v>2019</c:v>
                </c:pt>
                <c:pt idx="2">
                  <c:v>2020</c:v>
                </c:pt>
                <c:pt idx="3">
                  <c:v>2021</c:v>
                </c:pt>
                <c:pt idx="4">
                  <c:v>2022</c:v>
                </c:pt>
                <c:pt idx="5">
                  <c:v>2023</c:v>
                </c:pt>
                <c:pt idx="6">
                  <c:v>2024</c:v>
                </c:pt>
                <c:pt idx="7">
                  <c:v>2025</c:v>
                </c:pt>
                <c:pt idx="8">
                  <c:v>2026</c:v>
                </c:pt>
                <c:pt idx="9">
                  <c:v>2027</c:v>
                </c:pt>
                <c:pt idx="10">
                  <c:v>2028</c:v>
                </c:pt>
                <c:pt idx="11">
                  <c:v>2029</c:v>
                </c:pt>
                <c:pt idx="12">
                  <c:v>2030</c:v>
                </c:pt>
              </c:numCache>
            </c:numRef>
          </c:cat>
          <c:val>
            <c:numRef>
              <c:f>'EV estimation'!$B$40:$N$40</c:f>
              <c:numCache>
                <c:formatCode>General</c:formatCode>
                <c:ptCount val="13"/>
                <c:pt idx="0">
                  <c:v>0.2</c:v>
                </c:pt>
                <c:pt idx="1">
                  <c:v>0.35</c:v>
                </c:pt>
                <c:pt idx="2">
                  <c:v>0.4</c:v>
                </c:pt>
                <c:pt idx="3">
                  <c:v>0.4</c:v>
                </c:pt>
                <c:pt idx="4">
                  <c:v>0.5</c:v>
                </c:pt>
                <c:pt idx="5">
                  <c:v>0.6</c:v>
                </c:pt>
                <c:pt idx="6">
                  <c:v>1.1000000000000001</c:v>
                </c:pt>
                <c:pt idx="7">
                  <c:v>1.5</c:v>
                </c:pt>
                <c:pt idx="8">
                  <c:v>1.9</c:v>
                </c:pt>
                <c:pt idx="9">
                  <c:v>2.2000000000000002</c:v>
                </c:pt>
                <c:pt idx="10">
                  <c:v>2.6</c:v>
                </c:pt>
                <c:pt idx="11">
                  <c:v>3.2</c:v>
                </c:pt>
                <c:pt idx="12">
                  <c:v>3.7</c:v>
                </c:pt>
              </c:numCache>
            </c:numRef>
          </c:val>
          <c:smooth val="0"/>
          <c:extLst xmlns:c16r2="http://schemas.microsoft.com/office/drawing/2015/06/chart">
            <c:ext xmlns:c16="http://schemas.microsoft.com/office/drawing/2014/chart" uri="{C3380CC4-5D6E-409C-BE32-E72D297353CC}">
              <c16:uniqueId val="{00000002-1498-4B48-95C2-C726A36724AF}"/>
            </c:ext>
          </c:extLst>
        </c:ser>
        <c:ser>
          <c:idx val="3"/>
          <c:order val="3"/>
          <c:tx>
            <c:strRef>
              <c:f>'EV estimation'!$A$41</c:f>
              <c:strCache>
                <c:ptCount val="1"/>
                <c:pt idx="0">
                  <c:v>Energy Innovation</c:v>
                </c:pt>
              </c:strCache>
            </c:strRef>
          </c:tx>
          <c:spPr>
            <a:ln w="19050" cap="rnd">
              <a:solidFill>
                <a:schemeClr val="accent4"/>
              </a:solidFill>
              <a:round/>
            </a:ln>
            <a:effectLst/>
          </c:spPr>
          <c:marker>
            <c:symbol val="none"/>
          </c:marker>
          <c:cat>
            <c:numRef>
              <c:f>'EV estimation'!$B$37:$N$37</c:f>
              <c:numCache>
                <c:formatCode>General</c:formatCode>
                <c:ptCount val="13"/>
                <c:pt idx="0">
                  <c:v>2018</c:v>
                </c:pt>
                <c:pt idx="1">
                  <c:v>2019</c:v>
                </c:pt>
                <c:pt idx="2">
                  <c:v>2020</c:v>
                </c:pt>
                <c:pt idx="3">
                  <c:v>2021</c:v>
                </c:pt>
                <c:pt idx="4">
                  <c:v>2022</c:v>
                </c:pt>
                <c:pt idx="5">
                  <c:v>2023</c:v>
                </c:pt>
                <c:pt idx="6">
                  <c:v>2024</c:v>
                </c:pt>
                <c:pt idx="7">
                  <c:v>2025</c:v>
                </c:pt>
                <c:pt idx="8">
                  <c:v>2026</c:v>
                </c:pt>
                <c:pt idx="9">
                  <c:v>2027</c:v>
                </c:pt>
                <c:pt idx="10">
                  <c:v>2028</c:v>
                </c:pt>
                <c:pt idx="11">
                  <c:v>2029</c:v>
                </c:pt>
                <c:pt idx="12">
                  <c:v>2030</c:v>
                </c:pt>
              </c:numCache>
            </c:numRef>
          </c:cat>
          <c:val>
            <c:numRef>
              <c:f>'EV estimation'!$B$41:$N$41</c:f>
              <c:numCache>
                <c:formatCode>General</c:formatCode>
                <c:ptCount val="13"/>
                <c:pt idx="0">
                  <c:v>0.3</c:v>
                </c:pt>
                <c:pt idx="1">
                  <c:v>0.3</c:v>
                </c:pt>
                <c:pt idx="2">
                  <c:v>0.5</c:v>
                </c:pt>
                <c:pt idx="3">
                  <c:v>0.55000000000000004</c:v>
                </c:pt>
                <c:pt idx="4">
                  <c:v>0.7</c:v>
                </c:pt>
                <c:pt idx="5">
                  <c:v>0.9</c:v>
                </c:pt>
                <c:pt idx="6">
                  <c:v>1.2</c:v>
                </c:pt>
                <c:pt idx="7">
                  <c:v>1.5</c:v>
                </c:pt>
                <c:pt idx="8">
                  <c:v>1.9</c:v>
                </c:pt>
                <c:pt idx="9">
                  <c:v>2.4</c:v>
                </c:pt>
                <c:pt idx="10">
                  <c:v>3</c:v>
                </c:pt>
                <c:pt idx="11">
                  <c:v>3.6</c:v>
                </c:pt>
                <c:pt idx="12">
                  <c:v>4.4000000000000004</c:v>
                </c:pt>
              </c:numCache>
            </c:numRef>
          </c:val>
          <c:smooth val="0"/>
          <c:extLst xmlns:c16r2="http://schemas.microsoft.com/office/drawing/2015/06/chart">
            <c:ext xmlns:c16="http://schemas.microsoft.com/office/drawing/2014/chart" uri="{C3380CC4-5D6E-409C-BE32-E72D297353CC}">
              <c16:uniqueId val="{00000003-1498-4B48-95C2-C726A36724AF}"/>
            </c:ext>
          </c:extLst>
        </c:ser>
        <c:ser>
          <c:idx val="4"/>
          <c:order val="4"/>
          <c:tx>
            <c:strRef>
              <c:f>'EV estimation'!$A$42</c:f>
              <c:strCache>
                <c:ptCount val="1"/>
                <c:pt idx="0">
                  <c:v>Wood Mackenzie</c:v>
                </c:pt>
              </c:strCache>
            </c:strRef>
          </c:tx>
          <c:spPr>
            <a:ln w="19050" cap="rnd">
              <a:solidFill>
                <a:schemeClr val="accent5"/>
              </a:solidFill>
              <a:round/>
            </a:ln>
            <a:effectLst/>
          </c:spPr>
          <c:marker>
            <c:symbol val="none"/>
          </c:marker>
          <c:cat>
            <c:numRef>
              <c:f>'EV estimation'!$B$37:$N$37</c:f>
              <c:numCache>
                <c:formatCode>General</c:formatCode>
                <c:ptCount val="13"/>
                <c:pt idx="0">
                  <c:v>2018</c:v>
                </c:pt>
                <c:pt idx="1">
                  <c:v>2019</c:v>
                </c:pt>
                <c:pt idx="2">
                  <c:v>2020</c:v>
                </c:pt>
                <c:pt idx="3">
                  <c:v>2021</c:v>
                </c:pt>
                <c:pt idx="4">
                  <c:v>2022</c:v>
                </c:pt>
                <c:pt idx="5">
                  <c:v>2023</c:v>
                </c:pt>
                <c:pt idx="6">
                  <c:v>2024</c:v>
                </c:pt>
                <c:pt idx="7">
                  <c:v>2025</c:v>
                </c:pt>
                <c:pt idx="8">
                  <c:v>2026</c:v>
                </c:pt>
                <c:pt idx="9">
                  <c:v>2027</c:v>
                </c:pt>
                <c:pt idx="10">
                  <c:v>2028</c:v>
                </c:pt>
                <c:pt idx="11">
                  <c:v>2029</c:v>
                </c:pt>
                <c:pt idx="12">
                  <c:v>2030</c:v>
                </c:pt>
              </c:numCache>
            </c:numRef>
          </c:cat>
          <c:val>
            <c:numRef>
              <c:f>'EV estimation'!$B$42:$N$42</c:f>
              <c:numCache>
                <c:formatCode>General</c:formatCode>
                <c:ptCount val="13"/>
                <c:pt idx="0">
                  <c:v>0.4</c:v>
                </c:pt>
                <c:pt idx="1">
                  <c:v>0.56000000000000005</c:v>
                </c:pt>
                <c:pt idx="2">
                  <c:v>0.7</c:v>
                </c:pt>
                <c:pt idx="3">
                  <c:v>0.75</c:v>
                </c:pt>
                <c:pt idx="4">
                  <c:v>0.8</c:v>
                </c:pt>
                <c:pt idx="5">
                  <c:v>0.9</c:v>
                </c:pt>
                <c:pt idx="6">
                  <c:v>1.05</c:v>
                </c:pt>
                <c:pt idx="7">
                  <c:v>1.25</c:v>
                </c:pt>
                <c:pt idx="8">
                  <c:v>1.5</c:v>
                </c:pt>
                <c:pt idx="9">
                  <c:v>1.8</c:v>
                </c:pt>
                <c:pt idx="10">
                  <c:v>2.2000000000000002</c:v>
                </c:pt>
                <c:pt idx="11">
                  <c:v>2.5</c:v>
                </c:pt>
                <c:pt idx="12">
                  <c:v>2.8</c:v>
                </c:pt>
              </c:numCache>
            </c:numRef>
          </c:val>
          <c:smooth val="0"/>
          <c:extLst xmlns:c16r2="http://schemas.microsoft.com/office/drawing/2015/06/chart">
            <c:ext xmlns:c16="http://schemas.microsoft.com/office/drawing/2014/chart" uri="{C3380CC4-5D6E-409C-BE32-E72D297353CC}">
              <c16:uniqueId val="{00000004-1498-4B48-95C2-C726A36724AF}"/>
            </c:ext>
          </c:extLst>
        </c:ser>
        <c:ser>
          <c:idx val="5"/>
          <c:order val="5"/>
          <c:tx>
            <c:strRef>
              <c:f>'EV estimation'!$A$43</c:f>
              <c:strCache>
                <c:ptCount val="1"/>
                <c:pt idx="0">
                  <c:v>EEI/IEI</c:v>
                </c:pt>
              </c:strCache>
            </c:strRef>
          </c:tx>
          <c:spPr>
            <a:ln w="19050" cap="rnd">
              <a:solidFill>
                <a:schemeClr val="accent6"/>
              </a:solidFill>
              <a:round/>
            </a:ln>
            <a:effectLst/>
          </c:spPr>
          <c:marker>
            <c:symbol val="none"/>
          </c:marker>
          <c:cat>
            <c:numRef>
              <c:f>'EV estimation'!$B$37:$N$37</c:f>
              <c:numCache>
                <c:formatCode>General</c:formatCode>
                <c:ptCount val="13"/>
                <c:pt idx="0">
                  <c:v>2018</c:v>
                </c:pt>
                <c:pt idx="1">
                  <c:v>2019</c:v>
                </c:pt>
                <c:pt idx="2">
                  <c:v>2020</c:v>
                </c:pt>
                <c:pt idx="3">
                  <c:v>2021</c:v>
                </c:pt>
                <c:pt idx="4">
                  <c:v>2022</c:v>
                </c:pt>
                <c:pt idx="5">
                  <c:v>2023</c:v>
                </c:pt>
                <c:pt idx="6">
                  <c:v>2024</c:v>
                </c:pt>
                <c:pt idx="7">
                  <c:v>2025</c:v>
                </c:pt>
                <c:pt idx="8">
                  <c:v>2026</c:v>
                </c:pt>
                <c:pt idx="9">
                  <c:v>2027</c:v>
                </c:pt>
                <c:pt idx="10">
                  <c:v>2028</c:v>
                </c:pt>
                <c:pt idx="11">
                  <c:v>2029</c:v>
                </c:pt>
                <c:pt idx="12">
                  <c:v>2030</c:v>
                </c:pt>
              </c:numCache>
            </c:numRef>
          </c:cat>
          <c:val>
            <c:numRef>
              <c:f>'EV estimation'!$B$43:$N$43</c:f>
              <c:numCache>
                <c:formatCode>General</c:formatCode>
                <c:ptCount val="13"/>
                <c:pt idx="0">
                  <c:v>0.3</c:v>
                </c:pt>
                <c:pt idx="1">
                  <c:v>0.4</c:v>
                </c:pt>
                <c:pt idx="2">
                  <c:v>0.55000000000000004</c:v>
                </c:pt>
                <c:pt idx="3">
                  <c:v>0.61999999999999988</c:v>
                </c:pt>
                <c:pt idx="4">
                  <c:v>0.74</c:v>
                </c:pt>
                <c:pt idx="5">
                  <c:v>0.88000000000000012</c:v>
                </c:pt>
                <c:pt idx="6">
                  <c:v>1.18</c:v>
                </c:pt>
                <c:pt idx="7">
                  <c:v>1.47</c:v>
                </c:pt>
                <c:pt idx="8">
                  <c:v>1.798</c:v>
                </c:pt>
                <c:pt idx="9">
                  <c:v>2.16</c:v>
                </c:pt>
                <c:pt idx="10">
                  <c:v>2.62</c:v>
                </c:pt>
                <c:pt idx="11">
                  <c:v>3.0959999999999996</c:v>
                </c:pt>
                <c:pt idx="12">
                  <c:v>3.6700000000000004</c:v>
                </c:pt>
              </c:numCache>
            </c:numRef>
          </c:val>
          <c:smooth val="0"/>
          <c:extLst xmlns:c16r2="http://schemas.microsoft.com/office/drawing/2015/06/chart">
            <c:ext xmlns:c16="http://schemas.microsoft.com/office/drawing/2014/chart" uri="{C3380CC4-5D6E-409C-BE32-E72D297353CC}">
              <c16:uniqueId val="{00000005-1498-4B48-95C2-C726A36724AF}"/>
            </c:ext>
          </c:extLst>
        </c:ser>
        <c:ser>
          <c:idx val="6"/>
          <c:order val="6"/>
          <c:tx>
            <c:strRef>
              <c:f>'EV estimation'!$A$46</c:f>
              <c:strCache>
                <c:ptCount val="1"/>
                <c:pt idx="0">
                  <c:v>SSP1 Baseline 5.5</c:v>
                </c:pt>
              </c:strCache>
            </c:strRef>
          </c:tx>
          <c:spPr>
            <a:ln w="19050" cap="rnd">
              <a:solidFill>
                <a:schemeClr val="accent1">
                  <a:lumMod val="60000"/>
                </a:schemeClr>
              </a:solidFill>
              <a:round/>
            </a:ln>
            <a:effectLst/>
          </c:spPr>
          <c:marker>
            <c:symbol val="none"/>
          </c:marker>
          <c:cat>
            <c:numRef>
              <c:f>'EV estimation'!$B$37:$N$37</c:f>
              <c:numCache>
                <c:formatCode>General</c:formatCode>
                <c:ptCount val="13"/>
                <c:pt idx="0">
                  <c:v>2018</c:v>
                </c:pt>
                <c:pt idx="1">
                  <c:v>2019</c:v>
                </c:pt>
                <c:pt idx="2">
                  <c:v>2020</c:v>
                </c:pt>
                <c:pt idx="3">
                  <c:v>2021</c:v>
                </c:pt>
                <c:pt idx="4">
                  <c:v>2022</c:v>
                </c:pt>
                <c:pt idx="5">
                  <c:v>2023</c:v>
                </c:pt>
                <c:pt idx="6">
                  <c:v>2024</c:v>
                </c:pt>
                <c:pt idx="7">
                  <c:v>2025</c:v>
                </c:pt>
                <c:pt idx="8">
                  <c:v>2026</c:v>
                </c:pt>
                <c:pt idx="9">
                  <c:v>2027</c:v>
                </c:pt>
                <c:pt idx="10">
                  <c:v>2028</c:v>
                </c:pt>
                <c:pt idx="11">
                  <c:v>2029</c:v>
                </c:pt>
                <c:pt idx="12">
                  <c:v>2030</c:v>
                </c:pt>
              </c:numCache>
            </c:numRef>
          </c:cat>
          <c:val>
            <c:numRef>
              <c:f>'EV estimation'!$B$46:$N$46</c:f>
            </c:numRef>
          </c:val>
          <c:smooth val="0"/>
          <c:extLst xmlns:c16r2="http://schemas.microsoft.com/office/drawing/2015/06/chart">
            <c:ext xmlns:c16="http://schemas.microsoft.com/office/drawing/2014/chart" uri="{C3380CC4-5D6E-409C-BE32-E72D297353CC}">
              <c16:uniqueId val="{00000006-1498-4B48-95C2-C726A36724AF}"/>
            </c:ext>
          </c:extLst>
        </c:ser>
        <c:ser>
          <c:idx val="7"/>
          <c:order val="7"/>
          <c:tx>
            <c:strRef>
              <c:f>'EV estimation'!$A$47</c:f>
              <c:strCache>
                <c:ptCount val="1"/>
                <c:pt idx="0">
                  <c:v>SSP1, RCP2.6</c:v>
                </c:pt>
              </c:strCache>
            </c:strRef>
          </c:tx>
          <c:spPr>
            <a:ln w="19050" cap="rnd">
              <a:solidFill>
                <a:schemeClr val="accent2">
                  <a:lumMod val="60000"/>
                </a:schemeClr>
              </a:solidFill>
              <a:round/>
            </a:ln>
            <a:effectLst/>
          </c:spPr>
          <c:marker>
            <c:symbol val="none"/>
          </c:marker>
          <c:cat>
            <c:numRef>
              <c:f>'EV estimation'!$B$37:$N$37</c:f>
              <c:numCache>
                <c:formatCode>General</c:formatCode>
                <c:ptCount val="13"/>
                <c:pt idx="0">
                  <c:v>2018</c:v>
                </c:pt>
                <c:pt idx="1">
                  <c:v>2019</c:v>
                </c:pt>
                <c:pt idx="2">
                  <c:v>2020</c:v>
                </c:pt>
                <c:pt idx="3">
                  <c:v>2021</c:v>
                </c:pt>
                <c:pt idx="4">
                  <c:v>2022</c:v>
                </c:pt>
                <c:pt idx="5">
                  <c:v>2023</c:v>
                </c:pt>
                <c:pt idx="6">
                  <c:v>2024</c:v>
                </c:pt>
                <c:pt idx="7">
                  <c:v>2025</c:v>
                </c:pt>
                <c:pt idx="8">
                  <c:v>2026</c:v>
                </c:pt>
                <c:pt idx="9">
                  <c:v>2027</c:v>
                </c:pt>
                <c:pt idx="10">
                  <c:v>2028</c:v>
                </c:pt>
                <c:pt idx="11">
                  <c:v>2029</c:v>
                </c:pt>
                <c:pt idx="12">
                  <c:v>2030</c:v>
                </c:pt>
              </c:numCache>
            </c:numRef>
          </c:cat>
          <c:val>
            <c:numRef>
              <c:f>'EV estimation'!$B$47:$N$47</c:f>
            </c:numRef>
          </c:val>
          <c:smooth val="0"/>
          <c:extLst xmlns:c16r2="http://schemas.microsoft.com/office/drawing/2015/06/chart">
            <c:ext xmlns:c16="http://schemas.microsoft.com/office/drawing/2014/chart" uri="{C3380CC4-5D6E-409C-BE32-E72D297353CC}">
              <c16:uniqueId val="{00000007-1498-4B48-95C2-C726A36724AF}"/>
            </c:ext>
          </c:extLst>
        </c:ser>
        <c:ser>
          <c:idx val="8"/>
          <c:order val="8"/>
          <c:tx>
            <c:strRef>
              <c:f>'EV estimation'!$A$48</c:f>
              <c:strCache>
                <c:ptCount val="1"/>
                <c:pt idx="0">
                  <c:v>SSP2 Baseline 6.7</c:v>
                </c:pt>
              </c:strCache>
            </c:strRef>
          </c:tx>
          <c:spPr>
            <a:ln w="19050" cap="rnd">
              <a:solidFill>
                <a:schemeClr val="accent3">
                  <a:lumMod val="60000"/>
                </a:schemeClr>
              </a:solidFill>
              <a:round/>
            </a:ln>
            <a:effectLst/>
          </c:spPr>
          <c:marker>
            <c:symbol val="none"/>
          </c:marker>
          <c:cat>
            <c:numRef>
              <c:f>'EV estimation'!$B$37:$N$37</c:f>
              <c:numCache>
                <c:formatCode>General</c:formatCode>
                <c:ptCount val="13"/>
                <c:pt idx="0">
                  <c:v>2018</c:v>
                </c:pt>
                <c:pt idx="1">
                  <c:v>2019</c:v>
                </c:pt>
                <c:pt idx="2">
                  <c:v>2020</c:v>
                </c:pt>
                <c:pt idx="3">
                  <c:v>2021</c:v>
                </c:pt>
                <c:pt idx="4">
                  <c:v>2022</c:v>
                </c:pt>
                <c:pt idx="5">
                  <c:v>2023</c:v>
                </c:pt>
                <c:pt idx="6">
                  <c:v>2024</c:v>
                </c:pt>
                <c:pt idx="7">
                  <c:v>2025</c:v>
                </c:pt>
                <c:pt idx="8">
                  <c:v>2026</c:v>
                </c:pt>
                <c:pt idx="9">
                  <c:v>2027</c:v>
                </c:pt>
                <c:pt idx="10">
                  <c:v>2028</c:v>
                </c:pt>
                <c:pt idx="11">
                  <c:v>2029</c:v>
                </c:pt>
                <c:pt idx="12">
                  <c:v>2030</c:v>
                </c:pt>
              </c:numCache>
            </c:numRef>
          </c:cat>
          <c:val>
            <c:numRef>
              <c:f>'EV estimation'!$B$48:$N$48</c:f>
            </c:numRef>
          </c:val>
          <c:smooth val="0"/>
          <c:extLst xmlns:c16r2="http://schemas.microsoft.com/office/drawing/2015/06/chart">
            <c:ext xmlns:c16="http://schemas.microsoft.com/office/drawing/2014/chart" uri="{C3380CC4-5D6E-409C-BE32-E72D297353CC}">
              <c16:uniqueId val="{00000008-1498-4B48-95C2-C726A36724AF}"/>
            </c:ext>
          </c:extLst>
        </c:ser>
        <c:ser>
          <c:idx val="9"/>
          <c:order val="9"/>
          <c:tx>
            <c:strRef>
              <c:f>'EV estimation'!$A$49</c:f>
              <c:strCache>
                <c:ptCount val="1"/>
                <c:pt idx="0">
                  <c:v>SSP2 RCP2.6</c:v>
                </c:pt>
              </c:strCache>
            </c:strRef>
          </c:tx>
          <c:spPr>
            <a:ln w="19050" cap="rnd">
              <a:solidFill>
                <a:schemeClr val="accent4">
                  <a:lumMod val="60000"/>
                </a:schemeClr>
              </a:solidFill>
              <a:round/>
            </a:ln>
            <a:effectLst/>
          </c:spPr>
          <c:marker>
            <c:symbol val="none"/>
          </c:marker>
          <c:cat>
            <c:numRef>
              <c:f>'EV estimation'!$B$37:$N$37</c:f>
              <c:numCache>
                <c:formatCode>General</c:formatCode>
                <c:ptCount val="13"/>
                <c:pt idx="0">
                  <c:v>2018</c:v>
                </c:pt>
                <c:pt idx="1">
                  <c:v>2019</c:v>
                </c:pt>
                <c:pt idx="2">
                  <c:v>2020</c:v>
                </c:pt>
                <c:pt idx="3">
                  <c:v>2021</c:v>
                </c:pt>
                <c:pt idx="4">
                  <c:v>2022</c:v>
                </c:pt>
                <c:pt idx="5">
                  <c:v>2023</c:v>
                </c:pt>
                <c:pt idx="6">
                  <c:v>2024</c:v>
                </c:pt>
                <c:pt idx="7">
                  <c:v>2025</c:v>
                </c:pt>
                <c:pt idx="8">
                  <c:v>2026</c:v>
                </c:pt>
                <c:pt idx="9">
                  <c:v>2027</c:v>
                </c:pt>
                <c:pt idx="10">
                  <c:v>2028</c:v>
                </c:pt>
                <c:pt idx="11">
                  <c:v>2029</c:v>
                </c:pt>
                <c:pt idx="12">
                  <c:v>2030</c:v>
                </c:pt>
              </c:numCache>
            </c:numRef>
          </c:cat>
          <c:val>
            <c:numRef>
              <c:f>'EV estimation'!$B$49:$N$49</c:f>
            </c:numRef>
          </c:val>
          <c:smooth val="0"/>
          <c:extLst xmlns:c16r2="http://schemas.microsoft.com/office/drawing/2015/06/chart">
            <c:ext xmlns:c16="http://schemas.microsoft.com/office/drawing/2014/chart" uri="{C3380CC4-5D6E-409C-BE32-E72D297353CC}">
              <c16:uniqueId val="{00000009-1498-4B48-95C2-C726A36724AF}"/>
            </c:ext>
          </c:extLst>
        </c:ser>
        <c:ser>
          <c:idx val="10"/>
          <c:order val="10"/>
          <c:tx>
            <c:strRef>
              <c:f>'EV estimation'!$A$50</c:f>
              <c:strCache>
                <c:ptCount val="1"/>
                <c:pt idx="0">
                  <c:v>SSP3 Baseline 7.2</c:v>
                </c:pt>
              </c:strCache>
            </c:strRef>
          </c:tx>
          <c:spPr>
            <a:ln w="19050" cap="rnd">
              <a:solidFill>
                <a:schemeClr val="accent5">
                  <a:lumMod val="60000"/>
                </a:schemeClr>
              </a:solidFill>
              <a:round/>
            </a:ln>
            <a:effectLst/>
          </c:spPr>
          <c:marker>
            <c:symbol val="none"/>
          </c:marker>
          <c:cat>
            <c:numRef>
              <c:f>'EV estimation'!$B$37:$N$37</c:f>
              <c:numCache>
                <c:formatCode>General</c:formatCode>
                <c:ptCount val="13"/>
                <c:pt idx="0">
                  <c:v>2018</c:v>
                </c:pt>
                <c:pt idx="1">
                  <c:v>2019</c:v>
                </c:pt>
                <c:pt idx="2">
                  <c:v>2020</c:v>
                </c:pt>
                <c:pt idx="3">
                  <c:v>2021</c:v>
                </c:pt>
                <c:pt idx="4">
                  <c:v>2022</c:v>
                </c:pt>
                <c:pt idx="5">
                  <c:v>2023</c:v>
                </c:pt>
                <c:pt idx="6">
                  <c:v>2024</c:v>
                </c:pt>
                <c:pt idx="7">
                  <c:v>2025</c:v>
                </c:pt>
                <c:pt idx="8">
                  <c:v>2026</c:v>
                </c:pt>
                <c:pt idx="9">
                  <c:v>2027</c:v>
                </c:pt>
                <c:pt idx="10">
                  <c:v>2028</c:v>
                </c:pt>
                <c:pt idx="11">
                  <c:v>2029</c:v>
                </c:pt>
                <c:pt idx="12">
                  <c:v>2030</c:v>
                </c:pt>
              </c:numCache>
            </c:numRef>
          </c:cat>
          <c:val>
            <c:numRef>
              <c:f>'EV estimation'!$B$50:$N$50</c:f>
            </c:numRef>
          </c:val>
          <c:smooth val="0"/>
          <c:extLst xmlns:c16r2="http://schemas.microsoft.com/office/drawing/2015/06/chart">
            <c:ext xmlns:c16="http://schemas.microsoft.com/office/drawing/2014/chart" uri="{C3380CC4-5D6E-409C-BE32-E72D297353CC}">
              <c16:uniqueId val="{0000000A-1498-4B48-95C2-C726A36724AF}"/>
            </c:ext>
          </c:extLst>
        </c:ser>
        <c:ser>
          <c:idx val="11"/>
          <c:order val="11"/>
          <c:tx>
            <c:strRef>
              <c:f>'EV estimation'!$A$51</c:f>
              <c:strCache>
                <c:ptCount val="1"/>
                <c:pt idx="0">
                  <c:v>SSP3, RCP2.6</c:v>
                </c:pt>
              </c:strCache>
            </c:strRef>
          </c:tx>
          <c:spPr>
            <a:ln w="19050" cap="rnd">
              <a:solidFill>
                <a:schemeClr val="accent6">
                  <a:lumMod val="60000"/>
                </a:schemeClr>
              </a:solidFill>
              <a:round/>
            </a:ln>
            <a:effectLst/>
          </c:spPr>
          <c:marker>
            <c:symbol val="none"/>
          </c:marker>
          <c:cat>
            <c:numRef>
              <c:f>'EV estimation'!$B$37:$N$37</c:f>
              <c:numCache>
                <c:formatCode>General</c:formatCode>
                <c:ptCount val="13"/>
                <c:pt idx="0">
                  <c:v>2018</c:v>
                </c:pt>
                <c:pt idx="1">
                  <c:v>2019</c:v>
                </c:pt>
                <c:pt idx="2">
                  <c:v>2020</c:v>
                </c:pt>
                <c:pt idx="3">
                  <c:v>2021</c:v>
                </c:pt>
                <c:pt idx="4">
                  <c:v>2022</c:v>
                </c:pt>
                <c:pt idx="5">
                  <c:v>2023</c:v>
                </c:pt>
                <c:pt idx="6">
                  <c:v>2024</c:v>
                </c:pt>
                <c:pt idx="7">
                  <c:v>2025</c:v>
                </c:pt>
                <c:pt idx="8">
                  <c:v>2026</c:v>
                </c:pt>
                <c:pt idx="9">
                  <c:v>2027</c:v>
                </c:pt>
                <c:pt idx="10">
                  <c:v>2028</c:v>
                </c:pt>
                <c:pt idx="11">
                  <c:v>2029</c:v>
                </c:pt>
                <c:pt idx="12">
                  <c:v>2030</c:v>
                </c:pt>
              </c:numCache>
            </c:numRef>
          </c:cat>
          <c:val>
            <c:numRef>
              <c:f>'EV estimation'!$B$51:$N$51</c:f>
            </c:numRef>
          </c:val>
          <c:smooth val="0"/>
          <c:extLst xmlns:c16r2="http://schemas.microsoft.com/office/drawing/2015/06/chart">
            <c:ext xmlns:c16="http://schemas.microsoft.com/office/drawing/2014/chart" uri="{C3380CC4-5D6E-409C-BE32-E72D297353CC}">
              <c16:uniqueId val="{0000000B-1498-4B48-95C2-C726A36724AF}"/>
            </c:ext>
          </c:extLst>
        </c:ser>
        <c:ser>
          <c:idx val="12"/>
          <c:order val="12"/>
          <c:tx>
            <c:strRef>
              <c:f>'EV estimation'!$A$52</c:f>
              <c:strCache>
                <c:ptCount val="1"/>
                <c:pt idx="0">
                  <c:v>SSP4 Baseline 5.8</c:v>
                </c:pt>
              </c:strCache>
            </c:strRef>
          </c:tx>
          <c:spPr>
            <a:ln w="19050" cap="rnd">
              <a:solidFill>
                <a:schemeClr val="accent1">
                  <a:lumMod val="80000"/>
                  <a:lumOff val="20000"/>
                </a:schemeClr>
              </a:solidFill>
              <a:round/>
            </a:ln>
            <a:effectLst/>
          </c:spPr>
          <c:marker>
            <c:symbol val="none"/>
          </c:marker>
          <c:cat>
            <c:numRef>
              <c:f>'EV estimation'!$B$37:$N$37</c:f>
              <c:numCache>
                <c:formatCode>General</c:formatCode>
                <c:ptCount val="13"/>
                <c:pt idx="0">
                  <c:v>2018</c:v>
                </c:pt>
                <c:pt idx="1">
                  <c:v>2019</c:v>
                </c:pt>
                <c:pt idx="2">
                  <c:v>2020</c:v>
                </c:pt>
                <c:pt idx="3">
                  <c:v>2021</c:v>
                </c:pt>
                <c:pt idx="4">
                  <c:v>2022</c:v>
                </c:pt>
                <c:pt idx="5">
                  <c:v>2023</c:v>
                </c:pt>
                <c:pt idx="6">
                  <c:v>2024</c:v>
                </c:pt>
                <c:pt idx="7">
                  <c:v>2025</c:v>
                </c:pt>
                <c:pt idx="8">
                  <c:v>2026</c:v>
                </c:pt>
                <c:pt idx="9">
                  <c:v>2027</c:v>
                </c:pt>
                <c:pt idx="10">
                  <c:v>2028</c:v>
                </c:pt>
                <c:pt idx="11">
                  <c:v>2029</c:v>
                </c:pt>
                <c:pt idx="12">
                  <c:v>2030</c:v>
                </c:pt>
              </c:numCache>
            </c:numRef>
          </c:cat>
          <c:val>
            <c:numRef>
              <c:f>'EV estimation'!$B$52:$N$52</c:f>
            </c:numRef>
          </c:val>
          <c:smooth val="0"/>
          <c:extLst xmlns:c16r2="http://schemas.microsoft.com/office/drawing/2015/06/chart">
            <c:ext xmlns:c16="http://schemas.microsoft.com/office/drawing/2014/chart" uri="{C3380CC4-5D6E-409C-BE32-E72D297353CC}">
              <c16:uniqueId val="{0000000C-1498-4B48-95C2-C726A36724AF}"/>
            </c:ext>
          </c:extLst>
        </c:ser>
        <c:ser>
          <c:idx val="13"/>
          <c:order val="13"/>
          <c:tx>
            <c:strRef>
              <c:f>'EV estimation'!$A$53</c:f>
              <c:strCache>
                <c:ptCount val="1"/>
                <c:pt idx="0">
                  <c:v>SSP4, RCP2.6</c:v>
                </c:pt>
              </c:strCache>
            </c:strRef>
          </c:tx>
          <c:spPr>
            <a:ln w="19050" cap="rnd">
              <a:solidFill>
                <a:schemeClr val="accent2">
                  <a:lumMod val="80000"/>
                  <a:lumOff val="20000"/>
                </a:schemeClr>
              </a:solidFill>
              <a:round/>
            </a:ln>
            <a:effectLst/>
          </c:spPr>
          <c:marker>
            <c:symbol val="none"/>
          </c:marker>
          <c:cat>
            <c:numRef>
              <c:f>'EV estimation'!$B$37:$N$37</c:f>
              <c:numCache>
                <c:formatCode>General</c:formatCode>
                <c:ptCount val="13"/>
                <c:pt idx="0">
                  <c:v>2018</c:v>
                </c:pt>
                <c:pt idx="1">
                  <c:v>2019</c:v>
                </c:pt>
                <c:pt idx="2">
                  <c:v>2020</c:v>
                </c:pt>
                <c:pt idx="3">
                  <c:v>2021</c:v>
                </c:pt>
                <c:pt idx="4">
                  <c:v>2022</c:v>
                </c:pt>
                <c:pt idx="5">
                  <c:v>2023</c:v>
                </c:pt>
                <c:pt idx="6">
                  <c:v>2024</c:v>
                </c:pt>
                <c:pt idx="7">
                  <c:v>2025</c:v>
                </c:pt>
                <c:pt idx="8">
                  <c:v>2026</c:v>
                </c:pt>
                <c:pt idx="9">
                  <c:v>2027</c:v>
                </c:pt>
                <c:pt idx="10">
                  <c:v>2028</c:v>
                </c:pt>
                <c:pt idx="11">
                  <c:v>2029</c:v>
                </c:pt>
                <c:pt idx="12">
                  <c:v>2030</c:v>
                </c:pt>
              </c:numCache>
            </c:numRef>
          </c:cat>
          <c:val>
            <c:numRef>
              <c:f>'EV estimation'!$B$53:$N$53</c:f>
            </c:numRef>
          </c:val>
          <c:smooth val="0"/>
          <c:extLst xmlns:c16r2="http://schemas.microsoft.com/office/drawing/2015/06/chart">
            <c:ext xmlns:c16="http://schemas.microsoft.com/office/drawing/2014/chart" uri="{C3380CC4-5D6E-409C-BE32-E72D297353CC}">
              <c16:uniqueId val="{0000000D-1498-4B48-95C2-C726A36724AF}"/>
            </c:ext>
          </c:extLst>
        </c:ser>
        <c:ser>
          <c:idx val="16"/>
          <c:order val="14"/>
          <c:tx>
            <c:strRef>
              <c:f>'EV estimation'!$A$44</c:f>
              <c:strCache>
                <c:ptCount val="1"/>
                <c:pt idx="0">
                  <c:v>Mckinsey baseline</c:v>
                </c:pt>
              </c:strCache>
            </c:strRef>
          </c:tx>
          <c:spPr>
            <a:ln w="19050" cap="rnd">
              <a:solidFill>
                <a:schemeClr val="accent5">
                  <a:lumMod val="80000"/>
                  <a:lumOff val="20000"/>
                </a:schemeClr>
              </a:solidFill>
              <a:round/>
            </a:ln>
            <a:effectLst/>
          </c:spPr>
          <c:marker>
            <c:symbol val="none"/>
          </c:marker>
          <c:val>
            <c:numRef>
              <c:f>'EV estimation'!$B$44:$N$44</c:f>
              <c:numCache>
                <c:formatCode>0.00</c:formatCode>
                <c:ptCount val="13"/>
                <c:pt idx="0">
                  <c:v>0.58196794175196964</c:v>
                </c:pt>
                <c:pt idx="1">
                  <c:v>0.80086829000720805</c:v>
                </c:pt>
                <c:pt idx="2">
                  <c:v>1.0197686382624465</c:v>
                </c:pt>
                <c:pt idx="3">
                  <c:v>1.2266791676165636</c:v>
                </c:pt>
                <c:pt idx="4">
                  <c:v>1.4335896969706807</c:v>
                </c:pt>
                <c:pt idx="5">
                  <c:v>1.6405002263247979</c:v>
                </c:pt>
                <c:pt idx="6">
                  <c:v>1.847410755678915</c:v>
                </c:pt>
                <c:pt idx="7">
                  <c:v>2.0543212850330317</c:v>
                </c:pt>
                <c:pt idx="8">
                  <c:v>2.4418196511242938</c:v>
                </c:pt>
                <c:pt idx="9">
                  <c:v>2.8293180172155559</c:v>
                </c:pt>
                <c:pt idx="10">
                  <c:v>3.216816383306818</c:v>
                </c:pt>
                <c:pt idx="11">
                  <c:v>3.6043147493980801</c:v>
                </c:pt>
                <c:pt idx="12">
                  <c:v>3.991813115489343</c:v>
                </c:pt>
              </c:numCache>
            </c:numRef>
          </c:val>
          <c:smooth val="0"/>
          <c:extLst xmlns:c16r2="http://schemas.microsoft.com/office/drawing/2015/06/chart">
            <c:ext xmlns:c16="http://schemas.microsoft.com/office/drawing/2014/chart" uri="{C3380CC4-5D6E-409C-BE32-E72D297353CC}">
              <c16:uniqueId val="{0000000E-1498-4B48-95C2-C726A36724AF}"/>
            </c:ext>
          </c:extLst>
        </c:ser>
        <c:ser>
          <c:idx val="17"/>
          <c:order val="15"/>
          <c:tx>
            <c:strRef>
              <c:f>'EV estimation'!$A$45</c:f>
              <c:strCache>
                <c:ptCount val="1"/>
                <c:pt idx="0">
                  <c:v>Mckinsey aggressive</c:v>
                </c:pt>
              </c:strCache>
            </c:strRef>
          </c:tx>
          <c:spPr>
            <a:ln w="19050" cap="rnd">
              <a:solidFill>
                <a:schemeClr val="accent6">
                  <a:lumMod val="80000"/>
                  <a:lumOff val="20000"/>
                </a:schemeClr>
              </a:solidFill>
              <a:round/>
            </a:ln>
            <a:effectLst/>
          </c:spPr>
          <c:marker>
            <c:symbol val="none"/>
          </c:marker>
          <c:val>
            <c:numRef>
              <c:f>'EV estimation'!$B$45:$N$45</c:f>
              <c:numCache>
                <c:formatCode>0.00</c:formatCode>
                <c:ptCount val="13"/>
                <c:pt idx="0">
                  <c:v>0.58196794175196964</c:v>
                </c:pt>
                <c:pt idx="1">
                  <c:v>1.1407911694280233</c:v>
                </c:pt>
                <c:pt idx="2">
                  <c:v>1.6996143971040771</c:v>
                </c:pt>
                <c:pt idx="3">
                  <c:v>1.9285804889231781</c:v>
                </c:pt>
                <c:pt idx="4">
                  <c:v>2.111753362378459</c:v>
                </c:pt>
                <c:pt idx="5">
                  <c:v>2.2582916611426835</c:v>
                </c:pt>
                <c:pt idx="6">
                  <c:v>2.3755223001540635</c:v>
                </c:pt>
                <c:pt idx="7">
                  <c:v>2.8444448561995825</c:v>
                </c:pt>
                <c:pt idx="8">
                  <c:v>3.3400393824234906</c:v>
                </c:pt>
                <c:pt idx="9">
                  <c:v>3.8356339086473987</c:v>
                </c:pt>
                <c:pt idx="10">
                  <c:v>4.3312284348713073</c:v>
                </c:pt>
                <c:pt idx="11">
                  <c:v>4.8268229610952158</c:v>
                </c:pt>
                <c:pt idx="12">
                  <c:v>5.3224174873191235</c:v>
                </c:pt>
              </c:numCache>
            </c:numRef>
          </c:val>
          <c:smooth val="0"/>
          <c:extLst xmlns:c16r2="http://schemas.microsoft.com/office/drawing/2015/06/chart">
            <c:ext xmlns:c16="http://schemas.microsoft.com/office/drawing/2014/chart" uri="{C3380CC4-5D6E-409C-BE32-E72D297353CC}">
              <c16:uniqueId val="{0000000F-1498-4B48-95C2-C726A36724AF}"/>
            </c:ext>
          </c:extLst>
        </c:ser>
        <c:dLbls>
          <c:showLegendKey val="0"/>
          <c:showVal val="0"/>
          <c:showCatName val="0"/>
          <c:showSerName val="0"/>
          <c:showPercent val="0"/>
          <c:showBubbleSize val="0"/>
        </c:dLbls>
        <c:smooth val="0"/>
        <c:axId val="301539424"/>
        <c:axId val="301542168"/>
      </c:lineChart>
      <c:catAx>
        <c:axId val="301539424"/>
        <c:scaling>
          <c:orientation val="minMax"/>
        </c:scaling>
        <c:delete val="0"/>
        <c:axPos val="b"/>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01542168"/>
        <c:crosses val="autoZero"/>
        <c:auto val="1"/>
        <c:lblAlgn val="ctr"/>
        <c:lblOffset val="100"/>
        <c:noMultiLvlLbl val="0"/>
      </c:catAx>
      <c:valAx>
        <c:axId val="30154216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EV demand (millions)</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01539424"/>
        <c:crosses val="autoZero"/>
        <c:crossBetween val="between"/>
      </c:valAx>
      <c:spPr>
        <a:noFill/>
        <a:ln w="25400">
          <a:noFill/>
        </a:ln>
        <a:effectLst/>
      </c:spPr>
    </c:plotArea>
    <c:legend>
      <c:legendPos val="l"/>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050" b="1" i="1"/>
              <a:t>Ni demand vs supply, RCP2.6</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Nickel!$L$46</c:f>
              <c:strCache>
                <c:ptCount val="1"/>
                <c:pt idx="0">
                  <c:v>SSP1 RCP2.6</c:v>
                </c:pt>
              </c:strCache>
            </c:strRef>
          </c:tx>
          <c:spPr>
            <a:solidFill>
              <a:schemeClr val="accent1"/>
            </a:solidFill>
            <a:ln>
              <a:noFill/>
            </a:ln>
            <a:effectLst/>
          </c:spPr>
          <c:invertIfNegative val="0"/>
          <c:cat>
            <c:numRef>
              <c:f>Nickel!$M$45:$S$45</c:f>
              <c:numCache>
                <c:formatCode>General</c:formatCode>
                <c:ptCount val="7"/>
                <c:pt idx="0">
                  <c:v>2020</c:v>
                </c:pt>
                <c:pt idx="1">
                  <c:v>2025</c:v>
                </c:pt>
                <c:pt idx="2">
                  <c:v>2030</c:v>
                </c:pt>
                <c:pt idx="3">
                  <c:v>2035</c:v>
                </c:pt>
                <c:pt idx="4">
                  <c:v>2040</c:v>
                </c:pt>
                <c:pt idx="5">
                  <c:v>2045</c:v>
                </c:pt>
                <c:pt idx="6">
                  <c:v>2050</c:v>
                </c:pt>
              </c:numCache>
            </c:numRef>
          </c:cat>
          <c:val>
            <c:numRef>
              <c:f>Nickel!$M$46:$S$46</c:f>
              <c:numCache>
                <c:formatCode>0.000</c:formatCode>
                <c:ptCount val="7"/>
                <c:pt idx="0">
                  <c:v>57.104344199902791</c:v>
                </c:pt>
                <c:pt idx="1">
                  <c:v>112.44115177155341</c:v>
                </c:pt>
                <c:pt idx="2">
                  <c:v>184.41314818507774</c:v>
                </c:pt>
                <c:pt idx="3">
                  <c:v>274.38285122821145</c:v>
                </c:pt>
                <c:pt idx="4">
                  <c:v>382.43904911457173</c:v>
                </c:pt>
                <c:pt idx="5">
                  <c:v>508.46991364922934</c:v>
                </c:pt>
                <c:pt idx="6">
                  <c:v>651.28235182716867</c:v>
                </c:pt>
              </c:numCache>
            </c:numRef>
          </c:val>
          <c:extLst xmlns:c16r2="http://schemas.microsoft.com/office/drawing/2015/06/chart">
            <c:ext xmlns:c16="http://schemas.microsoft.com/office/drawing/2014/chart" uri="{C3380CC4-5D6E-409C-BE32-E72D297353CC}">
              <c16:uniqueId val="{00000000-AEE7-48C7-868C-1BD2A83363A1}"/>
            </c:ext>
          </c:extLst>
        </c:ser>
        <c:ser>
          <c:idx val="1"/>
          <c:order val="1"/>
          <c:tx>
            <c:strRef>
              <c:f>Nickel!$L$47</c:f>
              <c:strCache>
                <c:ptCount val="1"/>
                <c:pt idx="0">
                  <c:v>SSP2 RCP2.6</c:v>
                </c:pt>
              </c:strCache>
            </c:strRef>
          </c:tx>
          <c:spPr>
            <a:solidFill>
              <a:schemeClr val="accent2"/>
            </a:solidFill>
            <a:ln>
              <a:noFill/>
            </a:ln>
            <a:effectLst/>
          </c:spPr>
          <c:invertIfNegative val="0"/>
          <c:cat>
            <c:numRef>
              <c:f>Nickel!$M$45:$S$45</c:f>
              <c:numCache>
                <c:formatCode>General</c:formatCode>
                <c:ptCount val="7"/>
                <c:pt idx="0">
                  <c:v>2020</c:v>
                </c:pt>
                <c:pt idx="1">
                  <c:v>2025</c:v>
                </c:pt>
                <c:pt idx="2">
                  <c:v>2030</c:v>
                </c:pt>
                <c:pt idx="3">
                  <c:v>2035</c:v>
                </c:pt>
                <c:pt idx="4">
                  <c:v>2040</c:v>
                </c:pt>
                <c:pt idx="5">
                  <c:v>2045</c:v>
                </c:pt>
                <c:pt idx="6">
                  <c:v>2050</c:v>
                </c:pt>
              </c:numCache>
            </c:numRef>
          </c:cat>
          <c:val>
            <c:numRef>
              <c:f>Nickel!$M$47:$S$47</c:f>
              <c:numCache>
                <c:formatCode>0.000</c:formatCode>
                <c:ptCount val="7"/>
                <c:pt idx="0">
                  <c:v>56.693185566968005</c:v>
                </c:pt>
                <c:pt idx="1">
                  <c:v>109.85433309506723</c:v>
                </c:pt>
                <c:pt idx="2">
                  <c:v>175.90544696308737</c:v>
                </c:pt>
                <c:pt idx="3">
                  <c:v>254.84367332960039</c:v>
                </c:pt>
                <c:pt idx="4">
                  <c:v>347.34057124666174</c:v>
                </c:pt>
                <c:pt idx="5">
                  <c:v>453.58754149051026</c:v>
                </c:pt>
                <c:pt idx="6">
                  <c:v>573.02751277753669</c:v>
                </c:pt>
              </c:numCache>
            </c:numRef>
          </c:val>
          <c:extLst xmlns:c16r2="http://schemas.microsoft.com/office/drawing/2015/06/chart">
            <c:ext xmlns:c16="http://schemas.microsoft.com/office/drawing/2014/chart" uri="{C3380CC4-5D6E-409C-BE32-E72D297353CC}">
              <c16:uniqueId val="{00000001-AEE7-48C7-868C-1BD2A83363A1}"/>
            </c:ext>
          </c:extLst>
        </c:ser>
        <c:ser>
          <c:idx val="2"/>
          <c:order val="2"/>
          <c:tx>
            <c:strRef>
              <c:f>Nickel!$L$48</c:f>
              <c:strCache>
                <c:ptCount val="1"/>
                <c:pt idx="0">
                  <c:v>SSP3 RCP2.6</c:v>
                </c:pt>
              </c:strCache>
            </c:strRef>
          </c:tx>
          <c:spPr>
            <a:solidFill>
              <a:schemeClr val="accent3"/>
            </a:solidFill>
            <a:ln>
              <a:noFill/>
            </a:ln>
            <a:effectLst/>
          </c:spPr>
          <c:invertIfNegative val="0"/>
          <c:cat>
            <c:numRef>
              <c:f>Nickel!$M$45:$S$45</c:f>
              <c:numCache>
                <c:formatCode>General</c:formatCode>
                <c:ptCount val="7"/>
                <c:pt idx="0">
                  <c:v>2020</c:v>
                </c:pt>
                <c:pt idx="1">
                  <c:v>2025</c:v>
                </c:pt>
                <c:pt idx="2">
                  <c:v>2030</c:v>
                </c:pt>
                <c:pt idx="3">
                  <c:v>2035</c:v>
                </c:pt>
                <c:pt idx="4">
                  <c:v>2040</c:v>
                </c:pt>
                <c:pt idx="5">
                  <c:v>2045</c:v>
                </c:pt>
                <c:pt idx="6">
                  <c:v>2050</c:v>
                </c:pt>
              </c:numCache>
            </c:numRef>
          </c:cat>
          <c:val>
            <c:numRef>
              <c:f>Nickel!$M$48:$S$48</c:f>
              <c:numCache>
                <c:formatCode>0.000</c:formatCode>
                <c:ptCount val="7"/>
                <c:pt idx="0">
                  <c:v>55.394703692893522</c:v>
                </c:pt>
                <c:pt idx="1">
                  <c:v>104.8908235715131</c:v>
                </c:pt>
                <c:pt idx="2">
                  <c:v>163.41399226969651</c:v>
                </c:pt>
                <c:pt idx="3">
                  <c:v>230.08757076274094</c:v>
                </c:pt>
                <c:pt idx="4">
                  <c:v>304.56251209332555</c:v>
                </c:pt>
                <c:pt idx="5">
                  <c:v>386.00653375168093</c:v>
                </c:pt>
                <c:pt idx="6">
                  <c:v>472.01332057027997</c:v>
                </c:pt>
              </c:numCache>
            </c:numRef>
          </c:val>
          <c:extLst xmlns:c16r2="http://schemas.microsoft.com/office/drawing/2015/06/chart">
            <c:ext xmlns:c16="http://schemas.microsoft.com/office/drawing/2014/chart" uri="{C3380CC4-5D6E-409C-BE32-E72D297353CC}">
              <c16:uniqueId val="{00000002-AEE7-48C7-868C-1BD2A83363A1}"/>
            </c:ext>
          </c:extLst>
        </c:ser>
        <c:ser>
          <c:idx val="3"/>
          <c:order val="3"/>
          <c:tx>
            <c:strRef>
              <c:f>Nickel!$L$49</c:f>
              <c:strCache>
                <c:ptCount val="1"/>
                <c:pt idx="0">
                  <c:v>SSP4 RCP2.6</c:v>
                </c:pt>
              </c:strCache>
            </c:strRef>
          </c:tx>
          <c:spPr>
            <a:solidFill>
              <a:schemeClr val="accent4"/>
            </a:solidFill>
            <a:ln>
              <a:noFill/>
            </a:ln>
            <a:effectLst/>
          </c:spPr>
          <c:invertIfNegative val="0"/>
          <c:cat>
            <c:numRef>
              <c:f>Nickel!$M$45:$S$45</c:f>
              <c:numCache>
                <c:formatCode>General</c:formatCode>
                <c:ptCount val="7"/>
                <c:pt idx="0">
                  <c:v>2020</c:v>
                </c:pt>
                <c:pt idx="1">
                  <c:v>2025</c:v>
                </c:pt>
                <c:pt idx="2">
                  <c:v>2030</c:v>
                </c:pt>
                <c:pt idx="3">
                  <c:v>2035</c:v>
                </c:pt>
                <c:pt idx="4">
                  <c:v>2040</c:v>
                </c:pt>
                <c:pt idx="5">
                  <c:v>2045</c:v>
                </c:pt>
                <c:pt idx="6">
                  <c:v>2050</c:v>
                </c:pt>
              </c:numCache>
            </c:numRef>
          </c:cat>
          <c:val>
            <c:numRef>
              <c:f>Nickel!$M$49:$S$49</c:f>
              <c:numCache>
                <c:formatCode>0.000</c:formatCode>
                <c:ptCount val="7"/>
                <c:pt idx="0">
                  <c:v>56.493061693074488</c:v>
                </c:pt>
                <c:pt idx="1">
                  <c:v>110.79022468579919</c:v>
                </c:pt>
                <c:pt idx="2">
                  <c:v>180.88713144256957</c:v>
                </c:pt>
                <c:pt idx="3">
                  <c:v>267.56662018869241</c:v>
                </c:pt>
                <c:pt idx="4">
                  <c:v>369.88479071439059</c:v>
                </c:pt>
                <c:pt idx="5">
                  <c:v>487.23568015993129</c:v>
                </c:pt>
                <c:pt idx="6">
                  <c:v>618.49696478883027</c:v>
                </c:pt>
              </c:numCache>
            </c:numRef>
          </c:val>
          <c:extLst xmlns:c16r2="http://schemas.microsoft.com/office/drawing/2015/06/chart">
            <c:ext xmlns:c16="http://schemas.microsoft.com/office/drawing/2014/chart" uri="{C3380CC4-5D6E-409C-BE32-E72D297353CC}">
              <c16:uniqueId val="{00000003-AEE7-48C7-868C-1BD2A83363A1}"/>
            </c:ext>
          </c:extLst>
        </c:ser>
        <c:ser>
          <c:idx val="4"/>
          <c:order val="4"/>
          <c:tx>
            <c:strRef>
              <c:f>Nickel!$L$50</c:f>
              <c:strCache>
                <c:ptCount val="1"/>
                <c:pt idx="0">
                  <c:v>SSP5 RCP2.6</c:v>
                </c:pt>
              </c:strCache>
            </c:strRef>
          </c:tx>
          <c:spPr>
            <a:solidFill>
              <a:schemeClr val="accent5"/>
            </a:solidFill>
            <a:ln>
              <a:noFill/>
            </a:ln>
            <a:effectLst/>
          </c:spPr>
          <c:invertIfNegative val="0"/>
          <c:cat>
            <c:numRef>
              <c:f>Nickel!$M$45:$S$45</c:f>
              <c:numCache>
                <c:formatCode>General</c:formatCode>
                <c:ptCount val="7"/>
                <c:pt idx="0">
                  <c:v>2020</c:v>
                </c:pt>
                <c:pt idx="1">
                  <c:v>2025</c:v>
                </c:pt>
                <c:pt idx="2">
                  <c:v>2030</c:v>
                </c:pt>
                <c:pt idx="3">
                  <c:v>2035</c:v>
                </c:pt>
                <c:pt idx="4">
                  <c:v>2040</c:v>
                </c:pt>
                <c:pt idx="5">
                  <c:v>2045</c:v>
                </c:pt>
                <c:pt idx="6">
                  <c:v>2050</c:v>
                </c:pt>
              </c:numCache>
            </c:numRef>
          </c:cat>
          <c:val>
            <c:numRef>
              <c:f>Nickel!$M$50:$S$50</c:f>
              <c:numCache>
                <c:formatCode>0.000</c:formatCode>
                <c:ptCount val="7"/>
                <c:pt idx="0">
                  <c:v>58.296266868022478</c:v>
                </c:pt>
                <c:pt idx="1">
                  <c:v>118.12750701403409</c:v>
                </c:pt>
                <c:pt idx="2">
                  <c:v>201.27937528877752</c:v>
                </c:pt>
                <c:pt idx="3">
                  <c:v>312.18228759483213</c:v>
                </c:pt>
                <c:pt idx="4">
                  <c:v>453.29215727871588</c:v>
                </c:pt>
                <c:pt idx="5">
                  <c:v>629.78546206367071</c:v>
                </c:pt>
                <c:pt idx="6">
                  <c:v>846.72840786419977</c:v>
                </c:pt>
              </c:numCache>
            </c:numRef>
          </c:val>
          <c:extLst xmlns:c16r2="http://schemas.microsoft.com/office/drawing/2015/06/chart">
            <c:ext xmlns:c16="http://schemas.microsoft.com/office/drawing/2014/chart" uri="{C3380CC4-5D6E-409C-BE32-E72D297353CC}">
              <c16:uniqueId val="{00000004-AEE7-48C7-868C-1BD2A83363A1}"/>
            </c:ext>
          </c:extLst>
        </c:ser>
        <c:dLbls>
          <c:showLegendKey val="0"/>
          <c:showVal val="0"/>
          <c:showCatName val="0"/>
          <c:showSerName val="0"/>
          <c:showPercent val="0"/>
          <c:showBubbleSize val="0"/>
        </c:dLbls>
        <c:gapWidth val="150"/>
        <c:axId val="345526496"/>
        <c:axId val="345527280"/>
      </c:barChart>
      <c:lineChart>
        <c:grouping val="stacked"/>
        <c:varyColors val="0"/>
        <c:ser>
          <c:idx val="5"/>
          <c:order val="5"/>
          <c:tx>
            <c:strRef>
              <c:f>Nickel!$L$51</c:f>
              <c:strCache>
                <c:ptCount val="1"/>
                <c:pt idx="0">
                  <c:v>Average Supply</c:v>
                </c:pt>
              </c:strCache>
            </c:strRef>
          </c:tx>
          <c:spPr>
            <a:ln w="19050" cap="rnd">
              <a:solidFill>
                <a:schemeClr val="accent6"/>
              </a:solidFill>
              <a:round/>
            </a:ln>
            <a:effectLst/>
          </c:spPr>
          <c:marker>
            <c:symbol val="none"/>
          </c:marker>
          <c:cat>
            <c:numRef>
              <c:f>Nickel!$M$45:$S$45</c:f>
              <c:numCache>
                <c:formatCode>General</c:formatCode>
                <c:ptCount val="7"/>
                <c:pt idx="0">
                  <c:v>2020</c:v>
                </c:pt>
                <c:pt idx="1">
                  <c:v>2025</c:v>
                </c:pt>
                <c:pt idx="2">
                  <c:v>2030</c:v>
                </c:pt>
                <c:pt idx="3">
                  <c:v>2035</c:v>
                </c:pt>
                <c:pt idx="4">
                  <c:v>2040</c:v>
                </c:pt>
                <c:pt idx="5">
                  <c:v>2045</c:v>
                </c:pt>
                <c:pt idx="6">
                  <c:v>2050</c:v>
                </c:pt>
              </c:numCache>
            </c:numRef>
          </c:cat>
          <c:val>
            <c:numRef>
              <c:f>Nickel!$M$51:$S$51</c:f>
              <c:numCache>
                <c:formatCode>0.000</c:formatCode>
                <c:ptCount val="7"/>
                <c:pt idx="0">
                  <c:v>12.283113247871166</c:v>
                </c:pt>
                <c:pt idx="1">
                  <c:v>56.5380822583937</c:v>
                </c:pt>
                <c:pt idx="2">
                  <c:v>157.05566935497515</c:v>
                </c:pt>
                <c:pt idx="3">
                  <c:v>171.4899800752581</c:v>
                </c:pt>
                <c:pt idx="4">
                  <c:v>184.28933947342898</c:v>
                </c:pt>
                <c:pt idx="5">
                  <c:v>195.67611986252737</c:v>
                </c:pt>
                <c:pt idx="6">
                  <c:v>205.8980831526691</c:v>
                </c:pt>
              </c:numCache>
            </c:numRef>
          </c:val>
          <c:smooth val="0"/>
          <c:extLst xmlns:c16r2="http://schemas.microsoft.com/office/drawing/2015/06/chart">
            <c:ext xmlns:c16="http://schemas.microsoft.com/office/drawing/2014/chart" uri="{C3380CC4-5D6E-409C-BE32-E72D297353CC}">
              <c16:uniqueId val="{00000005-AEE7-48C7-868C-1BD2A83363A1}"/>
            </c:ext>
          </c:extLst>
        </c:ser>
        <c:dLbls>
          <c:showLegendKey val="0"/>
          <c:showVal val="0"/>
          <c:showCatName val="0"/>
          <c:showSerName val="0"/>
          <c:showPercent val="0"/>
          <c:showBubbleSize val="0"/>
        </c:dLbls>
        <c:marker val="1"/>
        <c:smooth val="0"/>
        <c:axId val="345526496"/>
        <c:axId val="345527280"/>
      </c:lineChart>
      <c:catAx>
        <c:axId val="345526496"/>
        <c:scaling>
          <c:orientation val="minMax"/>
        </c:scaling>
        <c:delete val="0"/>
        <c:axPos val="b"/>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45527280"/>
        <c:crosses val="autoZero"/>
        <c:auto val="1"/>
        <c:lblAlgn val="ctr"/>
        <c:lblOffset val="100"/>
        <c:noMultiLvlLbl val="0"/>
      </c:catAx>
      <c:valAx>
        <c:axId val="34552728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Ni demand (k.tons)</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4552649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200" b="1" i="1" dirty="0"/>
              <a:t>GDP</a:t>
            </a:r>
            <a:r>
              <a:rPr lang="en-US" sz="1200" b="1" i="1" baseline="0" dirty="0"/>
              <a:t> vs Cars produced trend</a:t>
            </a:r>
            <a:endParaRPr lang="en-US" sz="1200" b="1" i="1" dirty="0"/>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7.0183070192403454E-2"/>
          <c:y val="0.13141278624929173"/>
          <c:w val="0.8163375588601085"/>
          <c:h val="0.6749667217759916"/>
        </c:manualLayout>
      </c:layout>
      <c:lineChart>
        <c:grouping val="standard"/>
        <c:varyColors val="0"/>
        <c:ser>
          <c:idx val="0"/>
          <c:order val="1"/>
          <c:tx>
            <c:strRef>
              <c:f>'GDP vs cars'!$C$3</c:f>
              <c:strCache>
                <c:ptCount val="1"/>
                <c:pt idx="0">
                  <c:v>GDP Real ($ Trillion)</c:v>
                </c:pt>
              </c:strCache>
            </c:strRef>
          </c:tx>
          <c:spPr>
            <a:ln w="19050" cap="rnd">
              <a:solidFill>
                <a:schemeClr val="accent1"/>
              </a:solidFill>
              <a:round/>
            </a:ln>
            <a:effectLst/>
          </c:spPr>
          <c:marker>
            <c:symbol val="none"/>
          </c:marker>
          <c:trendline>
            <c:spPr>
              <a:ln w="19050" cap="rnd">
                <a:solidFill>
                  <a:schemeClr val="accent1"/>
                </a:solidFill>
                <a:prstDash val="sysDot"/>
              </a:ln>
              <a:effectLst/>
            </c:spPr>
            <c:trendlineType val="linear"/>
            <c:forward val="33"/>
            <c:dispRSqr val="0"/>
            <c:dispEq val="1"/>
            <c:trendlineLbl>
              <c:layout>
                <c:manualLayout>
                  <c:x val="-0.45189167032087091"/>
                  <c:y val="0.17230527522087907"/>
                </c:manualLayout>
              </c:layout>
              <c:tx>
                <c:rich>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r>
                      <a:rPr lang="en-US" sz="700" baseline="0"/>
                      <a:t>y = 1.752x - 3454.6</a:t>
                    </a:r>
                    <a:endParaRPr lang="en-US" sz="700"/>
                  </a:p>
                </c:rich>
              </c:tx>
              <c:numFmt formatCode="General" sourceLinked="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trendlineLbl>
          </c:trendline>
          <c:cat>
            <c:numRef>
              <c:f>'GDP vs cars'!$B$39:$B$57</c:f>
              <c:numCache>
                <c:formatCode>General</c:formatCode>
                <c:ptCount val="19"/>
                <c:pt idx="0">
                  <c:v>2017</c:v>
                </c:pt>
                <c:pt idx="1">
                  <c:v>2016</c:v>
                </c:pt>
                <c:pt idx="2">
                  <c:v>2015</c:v>
                </c:pt>
                <c:pt idx="3">
                  <c:v>2014</c:v>
                </c:pt>
                <c:pt idx="4">
                  <c:v>2013</c:v>
                </c:pt>
                <c:pt idx="5">
                  <c:v>2012</c:v>
                </c:pt>
                <c:pt idx="6">
                  <c:v>2011</c:v>
                </c:pt>
                <c:pt idx="7">
                  <c:v>2010</c:v>
                </c:pt>
                <c:pt idx="8">
                  <c:v>2009</c:v>
                </c:pt>
                <c:pt idx="9">
                  <c:v>2008</c:v>
                </c:pt>
                <c:pt idx="10">
                  <c:v>2007</c:v>
                </c:pt>
                <c:pt idx="11">
                  <c:v>2006</c:v>
                </c:pt>
                <c:pt idx="12">
                  <c:v>2005</c:v>
                </c:pt>
                <c:pt idx="13">
                  <c:v>2004</c:v>
                </c:pt>
                <c:pt idx="14">
                  <c:v>2003</c:v>
                </c:pt>
                <c:pt idx="15">
                  <c:v>2002</c:v>
                </c:pt>
                <c:pt idx="16">
                  <c:v>2001</c:v>
                </c:pt>
                <c:pt idx="17">
                  <c:v>2000</c:v>
                </c:pt>
                <c:pt idx="18">
                  <c:v>1999</c:v>
                </c:pt>
              </c:numCache>
            </c:numRef>
          </c:cat>
          <c:val>
            <c:numRef>
              <c:f>'GDP vs cars'!$C$39:$C$57</c:f>
              <c:numCache>
                <c:formatCode>0.00</c:formatCode>
                <c:ptCount val="19"/>
                <c:pt idx="0">
                  <c:v>80.250107912599006</c:v>
                </c:pt>
                <c:pt idx="1">
                  <c:v>77.796772093914996</c:v>
                </c:pt>
                <c:pt idx="2">
                  <c:v>75.834189927314</c:v>
                </c:pt>
                <c:pt idx="3">
                  <c:v>73.725379037299007</c:v>
                </c:pt>
                <c:pt idx="4">
                  <c:v>71.687932799351998</c:v>
                </c:pt>
                <c:pt idx="5">
                  <c:v>69.835075997485006</c:v>
                </c:pt>
                <c:pt idx="6">
                  <c:v>68.117537705698993</c:v>
                </c:pt>
                <c:pt idx="7">
                  <c:v>66.036387107063007</c:v>
                </c:pt>
                <c:pt idx="8">
                  <c:v>63.278666091536998</c:v>
                </c:pt>
                <c:pt idx="9">
                  <c:v>64.399690013189002</c:v>
                </c:pt>
                <c:pt idx="10">
                  <c:v>63.259518020148001</c:v>
                </c:pt>
                <c:pt idx="11">
                  <c:v>60.720488421950002</c:v>
                </c:pt>
                <c:pt idx="12">
                  <c:v>58.230742361796999</c:v>
                </c:pt>
                <c:pt idx="13">
                  <c:v>56.086514592435002</c:v>
                </c:pt>
                <c:pt idx="14">
                  <c:v>53.737125361628998</c:v>
                </c:pt>
                <c:pt idx="15">
                  <c:v>52.220509439521997</c:v>
                </c:pt>
                <c:pt idx="16">
                  <c:v>51.095322159447001</c:v>
                </c:pt>
                <c:pt idx="17">
                  <c:v>50.130722143817998</c:v>
                </c:pt>
                <c:pt idx="18">
                  <c:v>48.021528352457999</c:v>
                </c:pt>
              </c:numCache>
            </c:numRef>
          </c:val>
          <c:smooth val="0"/>
          <c:extLst xmlns:c16r2="http://schemas.microsoft.com/office/drawing/2015/06/chart">
            <c:ext xmlns:c16="http://schemas.microsoft.com/office/drawing/2014/chart" uri="{C3380CC4-5D6E-409C-BE32-E72D297353CC}">
              <c16:uniqueId val="{00000001-B763-424D-8CF1-78FCC3290B96}"/>
            </c:ext>
          </c:extLst>
        </c:ser>
        <c:dLbls>
          <c:showLegendKey val="0"/>
          <c:showVal val="0"/>
          <c:showCatName val="0"/>
          <c:showSerName val="0"/>
          <c:showPercent val="0"/>
          <c:showBubbleSize val="0"/>
        </c:dLbls>
        <c:marker val="1"/>
        <c:smooth val="0"/>
        <c:axId val="301542560"/>
        <c:axId val="301539032"/>
      </c:lineChart>
      <c:lineChart>
        <c:grouping val="standard"/>
        <c:varyColors val="0"/>
        <c:ser>
          <c:idx val="1"/>
          <c:order val="0"/>
          <c:tx>
            <c:strRef>
              <c:f>'GDP vs cars'!$D$3</c:f>
              <c:strCache>
                <c:ptCount val="1"/>
                <c:pt idx="0">
                  <c:v>Cars produced (Million )</c:v>
                </c:pt>
              </c:strCache>
            </c:strRef>
          </c:tx>
          <c:spPr>
            <a:ln w="19050" cap="rnd">
              <a:solidFill>
                <a:schemeClr val="accent2"/>
              </a:solidFill>
              <a:round/>
            </a:ln>
            <a:effectLst/>
          </c:spPr>
          <c:marker>
            <c:symbol val="none"/>
          </c:marker>
          <c:trendline>
            <c:spPr>
              <a:ln w="19050" cap="rnd">
                <a:solidFill>
                  <a:schemeClr val="accent2"/>
                </a:solidFill>
                <a:prstDash val="sysDot"/>
              </a:ln>
              <a:effectLst/>
            </c:spPr>
            <c:trendlineType val="linear"/>
            <c:forward val="33"/>
            <c:dispRSqr val="0"/>
            <c:dispEq val="1"/>
            <c:trendlineLbl>
              <c:layout>
                <c:manualLayout>
                  <c:x val="-0.31738803835961182"/>
                  <c:y val="0.31084137370152676"/>
                </c:manualLayout>
              </c:layout>
              <c:tx>
                <c:rich>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r>
                      <a:rPr lang="en-US" sz="700" baseline="0"/>
                      <a:t>y = 2.1108x - 4184.2</a:t>
                    </a:r>
                    <a:endParaRPr lang="en-US" sz="700"/>
                  </a:p>
                </c:rich>
              </c:tx>
              <c:numFmt formatCode="General" sourceLinked="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trendlineLbl>
          </c:trendline>
          <c:cat>
            <c:numRef>
              <c:f>'GDP vs cars'!$B$39:$B$57</c:f>
              <c:numCache>
                <c:formatCode>General</c:formatCode>
                <c:ptCount val="19"/>
                <c:pt idx="0">
                  <c:v>2017</c:v>
                </c:pt>
                <c:pt idx="1">
                  <c:v>2016</c:v>
                </c:pt>
                <c:pt idx="2">
                  <c:v>2015</c:v>
                </c:pt>
                <c:pt idx="3">
                  <c:v>2014</c:v>
                </c:pt>
                <c:pt idx="4">
                  <c:v>2013</c:v>
                </c:pt>
                <c:pt idx="5">
                  <c:v>2012</c:v>
                </c:pt>
                <c:pt idx="6">
                  <c:v>2011</c:v>
                </c:pt>
                <c:pt idx="7">
                  <c:v>2010</c:v>
                </c:pt>
                <c:pt idx="8">
                  <c:v>2009</c:v>
                </c:pt>
                <c:pt idx="9">
                  <c:v>2008</c:v>
                </c:pt>
                <c:pt idx="10">
                  <c:v>2007</c:v>
                </c:pt>
                <c:pt idx="11">
                  <c:v>2006</c:v>
                </c:pt>
                <c:pt idx="12">
                  <c:v>2005</c:v>
                </c:pt>
                <c:pt idx="13">
                  <c:v>2004</c:v>
                </c:pt>
                <c:pt idx="14">
                  <c:v>2003</c:v>
                </c:pt>
                <c:pt idx="15">
                  <c:v>2002</c:v>
                </c:pt>
                <c:pt idx="16">
                  <c:v>2001</c:v>
                </c:pt>
                <c:pt idx="17">
                  <c:v>2000</c:v>
                </c:pt>
                <c:pt idx="18">
                  <c:v>1999</c:v>
                </c:pt>
              </c:numCache>
            </c:numRef>
          </c:cat>
          <c:val>
            <c:numRef>
              <c:f>'GDP vs cars'!$D$39:$D$57</c:f>
              <c:numCache>
                <c:formatCode>0.00</c:formatCode>
                <c:ptCount val="19"/>
                <c:pt idx="0">
                  <c:v>79</c:v>
                </c:pt>
                <c:pt idx="1">
                  <c:v>72.105435</c:v>
                </c:pt>
                <c:pt idx="2">
                  <c:v>68.539516000000006</c:v>
                </c:pt>
                <c:pt idx="3">
                  <c:v>67.782034999999993</c:v>
                </c:pt>
                <c:pt idx="4">
                  <c:v>65.745402999999996</c:v>
                </c:pt>
                <c:pt idx="5">
                  <c:v>63.081023999999999</c:v>
                </c:pt>
                <c:pt idx="6">
                  <c:v>59.897272999999998</c:v>
                </c:pt>
                <c:pt idx="7">
                  <c:v>58.264851999999998</c:v>
                </c:pt>
                <c:pt idx="8">
                  <c:v>47.772598000000002</c:v>
                </c:pt>
                <c:pt idx="9">
                  <c:v>52.726117000000002</c:v>
                </c:pt>
                <c:pt idx="10">
                  <c:v>53.201346000000001</c:v>
                </c:pt>
                <c:pt idx="11">
                  <c:v>49.918577999999997</c:v>
                </c:pt>
                <c:pt idx="12">
                  <c:v>46.862977999999998</c:v>
                </c:pt>
                <c:pt idx="13">
                  <c:v>44.554268</c:v>
                </c:pt>
                <c:pt idx="14">
                  <c:v>41.968665999999999</c:v>
                </c:pt>
                <c:pt idx="15">
                  <c:v>41.358393999999997</c:v>
                </c:pt>
                <c:pt idx="16">
                  <c:v>39.825887999999999</c:v>
                </c:pt>
                <c:pt idx="17">
                  <c:v>41.215653000000003</c:v>
                </c:pt>
                <c:pt idx="18">
                  <c:v>39.759847000000001</c:v>
                </c:pt>
              </c:numCache>
            </c:numRef>
          </c:val>
          <c:smooth val="0"/>
          <c:extLst xmlns:c16r2="http://schemas.microsoft.com/office/drawing/2015/06/chart">
            <c:ext xmlns:c16="http://schemas.microsoft.com/office/drawing/2014/chart" uri="{C3380CC4-5D6E-409C-BE32-E72D297353CC}">
              <c16:uniqueId val="{00000003-B763-424D-8CF1-78FCC3290B96}"/>
            </c:ext>
          </c:extLst>
        </c:ser>
        <c:dLbls>
          <c:showLegendKey val="0"/>
          <c:showVal val="0"/>
          <c:showCatName val="0"/>
          <c:showSerName val="0"/>
          <c:showPercent val="0"/>
          <c:showBubbleSize val="0"/>
        </c:dLbls>
        <c:marker val="1"/>
        <c:smooth val="0"/>
        <c:axId val="301536288"/>
        <c:axId val="301537856"/>
      </c:lineChart>
      <c:dateAx>
        <c:axId val="301542560"/>
        <c:scaling>
          <c:orientation val="minMax"/>
        </c:scaling>
        <c:delete val="0"/>
        <c:axPos val="b"/>
        <c:majorGridlines>
          <c:spPr>
            <a:ln w="9525" cap="flat" cmpd="sng" algn="ctr">
              <a:noFill/>
              <a:round/>
            </a:ln>
            <a:effectLst/>
          </c:spPr>
        </c:majorGridlines>
        <c:minorGridlines>
          <c:spPr>
            <a:ln w="9525" cap="flat" cmpd="sng" algn="ctr">
              <a:noFill/>
              <a:round/>
            </a:ln>
            <a:effectLst/>
          </c:spPr>
        </c:minorGridlines>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01539032"/>
        <c:crosses val="autoZero"/>
        <c:auto val="0"/>
        <c:lblOffset val="100"/>
        <c:baseTimeUnit val="days"/>
        <c:majorUnit val="3"/>
        <c:majorTimeUnit val="days"/>
      </c:dateAx>
      <c:valAx>
        <c:axId val="30153903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World GDP ($ Trillion)</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01542560"/>
        <c:crosses val="autoZero"/>
        <c:crossBetween val="between"/>
      </c:valAx>
      <c:valAx>
        <c:axId val="301537856"/>
        <c:scaling>
          <c:orientation val="minMax"/>
        </c:scaling>
        <c:delete val="0"/>
        <c:axPos val="r"/>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Cars</a:t>
                </a:r>
                <a:r>
                  <a:rPr lang="en-US" baseline="0"/>
                  <a:t> produced (millions)</a:t>
                </a:r>
                <a:endParaRPr lang="en-US"/>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01536288"/>
        <c:crosses val="max"/>
        <c:crossBetween val="between"/>
      </c:valAx>
      <c:catAx>
        <c:axId val="301536288"/>
        <c:scaling>
          <c:orientation val="minMax"/>
        </c:scaling>
        <c:delete val="1"/>
        <c:axPos val="b"/>
        <c:numFmt formatCode="General" sourceLinked="1"/>
        <c:majorTickMark val="out"/>
        <c:minorTickMark val="none"/>
        <c:tickLblPos val="nextTo"/>
        <c:crossAx val="301537856"/>
        <c:crosses val="autoZero"/>
        <c:auto val="1"/>
        <c:lblAlgn val="ctr"/>
        <c:lblOffset val="100"/>
        <c:noMultiLvlLbl val="0"/>
      </c:catAx>
      <c:spPr>
        <a:noFill/>
        <a:ln>
          <a:noFill/>
        </a:ln>
        <a:effectLst/>
      </c:spPr>
    </c:plotArea>
    <c:legend>
      <c:legendPos val="b"/>
      <c:layout>
        <c:manualLayout>
          <c:xMode val="edge"/>
          <c:yMode val="edge"/>
          <c:x val="0.13835217631694344"/>
          <c:y val="0.82042142619496505"/>
          <c:w val="0.78624964252349805"/>
          <c:h val="0.15140955972052789"/>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b="1" i="1" dirty="0">
                <a:highlight>
                  <a:srgbClr val="FFFF00"/>
                </a:highlight>
              </a:rPr>
              <a:t>SSP2</a:t>
            </a:r>
          </a:p>
        </c:rich>
      </c:tx>
      <c:layout/>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smoothMarker"/>
        <c:varyColors val="0"/>
        <c:ser>
          <c:idx val="0"/>
          <c:order val="0"/>
          <c:tx>
            <c:strRef>
              <c:f>'EV estimation'!$C$16</c:f>
              <c:strCache>
                <c:ptCount val="1"/>
                <c:pt idx="0">
                  <c:v>SSP2 Baseline 6.7</c:v>
                </c:pt>
              </c:strCache>
            </c:strRef>
          </c:tx>
          <c:spPr>
            <a:ln w="19050" cap="rnd">
              <a:solidFill>
                <a:schemeClr val="accent1"/>
              </a:solidFill>
              <a:round/>
            </a:ln>
            <a:effectLst/>
          </c:spPr>
          <c:marker>
            <c:symbol val="none"/>
          </c:marker>
          <c:dLbls>
            <c:dLbl>
              <c:idx val="4"/>
              <c:layout>
                <c:manualLayout>
                  <c:x val="2.6575481944067336E-2"/>
                  <c:y val="3.4762782816704758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96AE-45FF-8BE9-A4C38E96D1BE}"/>
                </c:ext>
                <c:ext xmlns:c15="http://schemas.microsoft.com/office/drawing/2012/chart" uri="{CE6537A1-D6FC-4f65-9D91-7224C49458BB}">
                  <c15:layout/>
                </c:ext>
              </c:extLst>
            </c:dLbl>
            <c:dLbl>
              <c:idx val="8"/>
              <c:layout/>
              <c:tx>
                <c:rich>
                  <a:bodyPr/>
                  <a:lstStyle/>
                  <a:p>
                    <a:fld id="{BD1B94CC-29DF-488E-BB35-870601E408C6}" type="YVALUE">
                      <a:rPr lang="en-US" baseline="0"/>
                      <a:pPr/>
                      <a:t>[Y VALUE]</a:t>
                    </a:fld>
                    <a:endParaRPr lang="en-US"/>
                  </a:p>
                </c:rich>
              </c:tx>
              <c:dLblPos val="r"/>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1-96AE-45FF-8BE9-A4C38E96D1BE}"/>
                </c:ext>
                <c:ext xmlns:c15="http://schemas.microsoft.com/office/drawing/2012/chart" uri="{CE6537A1-D6FC-4f65-9D91-7224C49458BB}">
                  <c15:layout/>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'EV estimation'!$D$5:$L$5</c:f>
              <c:numCache>
                <c:formatCode>General</c:formatCode>
                <c:ptCount val="9"/>
                <c:pt idx="0">
                  <c:v>2010</c:v>
                </c:pt>
                <c:pt idx="1">
                  <c:v>2015</c:v>
                </c:pt>
                <c:pt idx="2">
                  <c:v>2020</c:v>
                </c:pt>
                <c:pt idx="3">
                  <c:v>2025</c:v>
                </c:pt>
                <c:pt idx="4">
                  <c:v>2030</c:v>
                </c:pt>
                <c:pt idx="5">
                  <c:v>2035</c:v>
                </c:pt>
                <c:pt idx="6">
                  <c:v>2040</c:v>
                </c:pt>
                <c:pt idx="7">
                  <c:v>2045</c:v>
                </c:pt>
                <c:pt idx="8">
                  <c:v>2050</c:v>
                </c:pt>
              </c:numCache>
            </c:numRef>
          </c:xVal>
          <c:yVal>
            <c:numRef>
              <c:f>'EV estimation'!$D$16:$L$16</c:f>
              <c:numCache>
                <c:formatCode>0.000</c:formatCode>
                <c:ptCount val="9"/>
                <c:pt idx="0">
                  <c:v>2E-3</c:v>
                </c:pt>
                <c:pt idx="1">
                  <c:v>0.13</c:v>
                </c:pt>
                <c:pt idx="2">
                  <c:v>1.2157874549061338</c:v>
                </c:pt>
                <c:pt idx="3">
                  <c:v>2.0867493824165897</c:v>
                </c:pt>
                <c:pt idx="4">
                  <c:v>3.1540959834501443</c:v>
                </c:pt>
                <c:pt idx="5">
                  <c:v>4.4177077212515314</c:v>
                </c:pt>
                <c:pt idx="6">
                  <c:v>5.8889542785380344</c:v>
                </c:pt>
                <c:pt idx="7">
                  <c:v>7.5704917057805527</c:v>
                </c:pt>
                <c:pt idx="8">
                  <c:v>9.4527662619244346</c:v>
                </c:pt>
              </c:numCache>
            </c:numRef>
          </c:yVal>
          <c:smooth val="1"/>
          <c:extLst xmlns:c16r2="http://schemas.microsoft.com/office/drawing/2015/06/chart">
            <c:ext xmlns:c16="http://schemas.microsoft.com/office/drawing/2014/chart" uri="{C3380CC4-5D6E-409C-BE32-E72D297353CC}">
              <c16:uniqueId val="{00000002-96AE-45FF-8BE9-A4C38E96D1BE}"/>
            </c:ext>
          </c:extLst>
        </c:ser>
        <c:ser>
          <c:idx val="1"/>
          <c:order val="1"/>
          <c:tx>
            <c:strRef>
              <c:f>'EV estimation'!$C$17</c:f>
              <c:strCache>
                <c:ptCount val="1"/>
                <c:pt idx="0">
                  <c:v>SSP2 RCP2.6</c:v>
                </c:pt>
              </c:strCache>
            </c:strRef>
          </c:tx>
          <c:spPr>
            <a:ln w="19050" cap="rnd">
              <a:solidFill>
                <a:schemeClr val="accent2"/>
              </a:solidFill>
              <a:round/>
            </a:ln>
            <a:effectLst/>
          </c:spPr>
          <c:marker>
            <c:symbol val="none"/>
          </c:marker>
          <c:dLbls>
            <c:dLbl>
              <c:idx val="4"/>
              <c:layout>
                <c:manualLayout>
                  <c:x val="-0.1799786179744774"/>
                  <c:y val="-5.375012458885689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96AE-45FF-8BE9-A4C38E96D1BE}"/>
                </c:ext>
                <c:ext xmlns:c15="http://schemas.microsoft.com/office/drawing/2012/chart" uri="{CE6537A1-D6FC-4f65-9D91-7224C49458BB}">
                  <c15:layout/>
                </c:ext>
              </c:extLst>
            </c:dLbl>
            <c:dLbl>
              <c:idx val="8"/>
              <c:layout>
                <c:manualLayout>
                  <c:x val="-2.1551724137931036E-2"/>
                  <c:y val="0"/>
                </c:manualLayout>
              </c:layout>
              <c:tx>
                <c:rich>
                  <a:bodyPr/>
                  <a:lstStyle/>
                  <a:p>
                    <a:r>
                      <a:rPr lang="en-US" baseline="0"/>
                      <a:t> </a:t>
                    </a:r>
                    <a:fld id="{036D7CA3-3E0B-4A81-B4D4-4A2ADE93D174}" type="YVALUE">
                      <a:rPr lang="en-US" baseline="0"/>
                      <a:pPr/>
                      <a:t>[Y VALUE]</a:t>
                    </a:fld>
                    <a:endParaRPr lang="en-US" baseline="0"/>
                  </a:p>
                </c:rich>
              </c:tx>
              <c:dLblPos val="r"/>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4-96AE-45FF-8BE9-A4C38E96D1BE}"/>
                </c:ext>
                <c:ext xmlns:c15="http://schemas.microsoft.com/office/drawing/2012/chart" uri="{CE6537A1-D6FC-4f65-9D91-7224C49458BB}">
                  <c15:layout/>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'EV estimation'!$D$5:$L$5</c:f>
              <c:numCache>
                <c:formatCode>General</c:formatCode>
                <c:ptCount val="9"/>
                <c:pt idx="0">
                  <c:v>2010</c:v>
                </c:pt>
                <c:pt idx="1">
                  <c:v>2015</c:v>
                </c:pt>
                <c:pt idx="2">
                  <c:v>2020</c:v>
                </c:pt>
                <c:pt idx="3">
                  <c:v>2025</c:v>
                </c:pt>
                <c:pt idx="4">
                  <c:v>2030</c:v>
                </c:pt>
                <c:pt idx="5">
                  <c:v>2035</c:v>
                </c:pt>
                <c:pt idx="6">
                  <c:v>2040</c:v>
                </c:pt>
                <c:pt idx="7">
                  <c:v>2045</c:v>
                </c:pt>
                <c:pt idx="8">
                  <c:v>2050</c:v>
                </c:pt>
              </c:numCache>
            </c:numRef>
          </c:xVal>
          <c:yVal>
            <c:numRef>
              <c:f>'EV estimation'!$D$17:$L$17</c:f>
              <c:numCache>
                <c:formatCode>0.000</c:formatCode>
                <c:ptCount val="9"/>
                <c:pt idx="0">
                  <c:v>2E-3</c:v>
                </c:pt>
                <c:pt idx="1">
                  <c:v>0.13</c:v>
                </c:pt>
                <c:pt idx="2">
                  <c:v>1.7687877688433722</c:v>
                </c:pt>
                <c:pt idx="3">
                  <c:v>3.4273784192894912</c:v>
                </c:pt>
                <c:pt idx="4">
                  <c:v>5.4881270112032521</c:v>
                </c:pt>
                <c:pt idx="5">
                  <c:v>7.9509445067265485</c:v>
                </c:pt>
                <c:pt idx="6">
                  <c:v>10.836783078954833</c:v>
                </c:pt>
                <c:pt idx="7">
                  <c:v>14.151614298343578</c:v>
                </c:pt>
                <c:pt idx="8">
                  <c:v>17.878057930161432</c:v>
                </c:pt>
              </c:numCache>
            </c:numRef>
          </c:yVal>
          <c:smooth val="1"/>
          <c:extLst xmlns:c16r2="http://schemas.microsoft.com/office/drawing/2015/06/chart">
            <c:ext xmlns:c16="http://schemas.microsoft.com/office/drawing/2014/chart" uri="{C3380CC4-5D6E-409C-BE32-E72D297353CC}">
              <c16:uniqueId val="{00000005-96AE-45FF-8BE9-A4C38E96D1BE}"/>
            </c:ext>
          </c:extLst>
        </c:ser>
        <c:dLbls>
          <c:showLegendKey val="0"/>
          <c:showVal val="0"/>
          <c:showCatName val="0"/>
          <c:showSerName val="0"/>
          <c:showPercent val="0"/>
          <c:showBubbleSize val="0"/>
        </c:dLbls>
        <c:axId val="301537072"/>
        <c:axId val="301537464"/>
      </c:scatterChart>
      <c:valAx>
        <c:axId val="301537072"/>
        <c:scaling>
          <c:orientation val="minMax"/>
        </c:scaling>
        <c:delete val="0"/>
        <c:axPos val="b"/>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01537464"/>
        <c:crosses val="autoZero"/>
        <c:crossBetween val="midCat"/>
      </c:valAx>
      <c:valAx>
        <c:axId val="301537464"/>
        <c:scaling>
          <c:orientation val="minMax"/>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EV (milions)</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01537072"/>
        <c:crosses val="autoZero"/>
        <c:crossBetween val="midCat"/>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100" b="1" i="1" dirty="0">
                <a:highlight>
                  <a:srgbClr val="FFFF00"/>
                </a:highlight>
              </a:rPr>
              <a:t>SSP5</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smoothMarker"/>
        <c:varyColors val="0"/>
        <c:ser>
          <c:idx val="0"/>
          <c:order val="0"/>
          <c:tx>
            <c:strRef>
              <c:f>'EV estimation'!$C$28</c:f>
              <c:strCache>
                <c:ptCount val="1"/>
                <c:pt idx="0">
                  <c:v>SSP5 Baseline 8.5</c:v>
                </c:pt>
              </c:strCache>
            </c:strRef>
          </c:tx>
          <c:spPr>
            <a:ln w="19050" cap="rnd">
              <a:solidFill>
                <a:schemeClr val="accent1"/>
              </a:solidFill>
              <a:round/>
            </a:ln>
            <a:effectLst/>
          </c:spPr>
          <c:marker>
            <c:symbol val="none"/>
          </c:marker>
          <c:dLbls>
            <c:dLbl>
              <c:idx val="4"/>
              <c:layout>
                <c:manualLayout>
                  <c:x val="4.7826086956521657E-2"/>
                  <c:y val="1.2910648977147036E-16"/>
                </c:manualLayout>
              </c:layout>
              <c:spPr>
                <a:noFill/>
                <a:ln>
                  <a:noFill/>
                </a:ln>
                <a:effectLst/>
              </c:spPr>
              <c:txPr>
                <a:bodyPr rot="0" spcFirstLastPara="1" vertOverflow="ellipsis" vert="horz" wrap="square" lIns="38100" tIns="19050" rIns="38100" bIns="19050" anchor="ctr" anchorCtr="0">
                  <a:spAutoFit/>
                </a:bodyPr>
                <a:lstStyle/>
                <a:p>
                  <a:pPr algn="ctr">
                    <a:defRPr sz="1600" b="0" i="0" u="none" strike="noStrike" kern="1200" baseline="0">
                      <a:solidFill>
                        <a:schemeClr val="tx1">
                          <a:lumMod val="75000"/>
                          <a:lumOff val="25000"/>
                        </a:schemeClr>
                      </a:solidFill>
                      <a:latin typeface="+mn-lt"/>
                      <a:ea typeface="+mn-ea"/>
                      <a:cs typeface="+mn-cs"/>
                    </a:defRPr>
                  </a:pPr>
                  <a:endParaRPr lang="en-US"/>
                </a:p>
              </c:txPr>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FA9D-4E1F-8433-39F4E6A7056C}"/>
                </c:ext>
                <c:ext xmlns:c15="http://schemas.microsoft.com/office/drawing/2012/chart" uri="{CE6537A1-D6FC-4f65-9D91-7224C49458BB}">
                  <c15:layout/>
                </c:ext>
              </c:extLst>
            </c:dLbl>
            <c:dLbl>
              <c:idx val="8"/>
              <c:layout>
                <c:manualLayout>
                  <c:x val="-2.1739130434782608E-2"/>
                  <c:y val="-6.4553244885735178E-17"/>
                </c:manualLayout>
              </c:layout>
              <c:tx>
                <c:rich>
                  <a:bodyPr/>
                  <a:lstStyle/>
                  <a:p>
                    <a:fld id="{061918C7-09AE-4991-AE23-C3EDABAB8003}" type="YVALUE">
                      <a:rPr lang="en-US" baseline="0"/>
                      <a:pPr/>
                      <a:t>[Y VALUE]</a:t>
                    </a:fld>
                    <a:endParaRPr lang="en-US"/>
                  </a:p>
                </c:rich>
              </c:tx>
              <c:dLblPos val="r"/>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1-FA9D-4E1F-8433-39F4E6A7056C}"/>
                </c:ext>
                <c:ext xmlns:c15="http://schemas.microsoft.com/office/drawing/2012/chart" uri="{CE6537A1-D6FC-4f65-9D91-7224C49458BB}">
                  <c15:layout/>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'EV estimation'!$D$5:$L$5</c:f>
              <c:numCache>
                <c:formatCode>General</c:formatCode>
                <c:ptCount val="9"/>
                <c:pt idx="0">
                  <c:v>2010</c:v>
                </c:pt>
                <c:pt idx="1">
                  <c:v>2015</c:v>
                </c:pt>
                <c:pt idx="2">
                  <c:v>2020</c:v>
                </c:pt>
                <c:pt idx="3">
                  <c:v>2025</c:v>
                </c:pt>
                <c:pt idx="4">
                  <c:v>2030</c:v>
                </c:pt>
                <c:pt idx="5">
                  <c:v>2035</c:v>
                </c:pt>
                <c:pt idx="6">
                  <c:v>2040</c:v>
                </c:pt>
                <c:pt idx="7">
                  <c:v>2045</c:v>
                </c:pt>
                <c:pt idx="8">
                  <c:v>2050</c:v>
                </c:pt>
              </c:numCache>
            </c:numRef>
          </c:xVal>
          <c:yVal>
            <c:numRef>
              <c:f>'EV estimation'!$D$28:$L$28</c:f>
              <c:numCache>
                <c:formatCode>0.000</c:formatCode>
                <c:ptCount val="9"/>
                <c:pt idx="0">
                  <c:v>2E-3</c:v>
                </c:pt>
                <c:pt idx="1">
                  <c:v>0.13</c:v>
                </c:pt>
                <c:pt idx="2">
                  <c:v>0.95462926107766932</c:v>
                </c:pt>
                <c:pt idx="3">
                  <c:v>1.5180193164659783</c:v>
                </c:pt>
                <c:pt idx="4">
                  <c:v>2.2781132435066094</c:v>
                </c:pt>
                <c:pt idx="5">
                  <c:v>3.2657369114288812</c:v>
                </c:pt>
                <c:pt idx="6">
                  <c:v>4.4936465774670085</c:v>
                </c:pt>
                <c:pt idx="7">
                  <c:v>6.0038904593063434</c:v>
                </c:pt>
                <c:pt idx="8">
                  <c:v>7.8355873233917483</c:v>
                </c:pt>
              </c:numCache>
            </c:numRef>
          </c:yVal>
          <c:smooth val="1"/>
          <c:extLst xmlns:c16r2="http://schemas.microsoft.com/office/drawing/2015/06/chart">
            <c:ext xmlns:c16="http://schemas.microsoft.com/office/drawing/2014/chart" uri="{C3380CC4-5D6E-409C-BE32-E72D297353CC}">
              <c16:uniqueId val="{00000002-FA9D-4E1F-8433-39F4E6A7056C}"/>
            </c:ext>
          </c:extLst>
        </c:ser>
        <c:ser>
          <c:idx val="1"/>
          <c:order val="1"/>
          <c:tx>
            <c:strRef>
              <c:f>'EV estimation'!$C$29</c:f>
              <c:strCache>
                <c:ptCount val="1"/>
                <c:pt idx="0">
                  <c:v>SSP5 RCP2.6</c:v>
                </c:pt>
              </c:strCache>
            </c:strRef>
          </c:tx>
          <c:spPr>
            <a:ln w="19050" cap="rnd">
              <a:solidFill>
                <a:schemeClr val="accent2"/>
              </a:solidFill>
              <a:round/>
            </a:ln>
            <a:effectLst/>
          </c:spPr>
          <c:marker>
            <c:symbol val="none"/>
          </c:marker>
          <c:dLbls>
            <c:dLbl>
              <c:idx val="4"/>
              <c:layout>
                <c:manualLayout>
                  <c:x val="-0.22502191030469018"/>
                  <c:y val="-8.7207496950205167E-3"/>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FA9D-4E1F-8433-39F4E6A7056C}"/>
                </c:ext>
                <c:ext xmlns:c15="http://schemas.microsoft.com/office/drawing/2012/chart" uri="{CE6537A1-D6FC-4f65-9D91-7224C49458BB}">
                  <c15:layout/>
                </c:ext>
              </c:extLst>
            </c:dLbl>
            <c:dLbl>
              <c:idx val="8"/>
              <c:layout>
                <c:manualLayout>
                  <c:x val="-2.1739130434782608E-2"/>
                  <c:y val="0"/>
                </c:manualLayout>
              </c:layout>
              <c:tx>
                <c:rich>
                  <a:bodyPr/>
                  <a:lstStyle/>
                  <a:p>
                    <a:fld id="{FABEC6F1-C4B0-413C-B47E-600B3A490EDF}" type="YVALUE">
                      <a:rPr lang="en-US" baseline="0"/>
                      <a:pPr/>
                      <a:t>[Y VALUE]</a:t>
                    </a:fld>
                    <a:endParaRPr lang="en-US"/>
                  </a:p>
                </c:rich>
              </c:tx>
              <c:dLblPos val="r"/>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4-FA9D-4E1F-8433-39F4E6A7056C}"/>
                </c:ext>
                <c:ext xmlns:c15="http://schemas.microsoft.com/office/drawing/2012/chart" uri="{CE6537A1-D6FC-4f65-9D91-7224C49458BB}">
                  <c15:layout/>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'EV estimation'!$D$5:$L$5</c:f>
              <c:numCache>
                <c:formatCode>General</c:formatCode>
                <c:ptCount val="9"/>
                <c:pt idx="0">
                  <c:v>2010</c:v>
                </c:pt>
                <c:pt idx="1">
                  <c:v>2015</c:v>
                </c:pt>
                <c:pt idx="2">
                  <c:v>2020</c:v>
                </c:pt>
                <c:pt idx="3">
                  <c:v>2025</c:v>
                </c:pt>
                <c:pt idx="4">
                  <c:v>2030</c:v>
                </c:pt>
                <c:pt idx="5">
                  <c:v>2035</c:v>
                </c:pt>
                <c:pt idx="6">
                  <c:v>2040</c:v>
                </c:pt>
                <c:pt idx="7">
                  <c:v>2045</c:v>
                </c:pt>
                <c:pt idx="8">
                  <c:v>2050</c:v>
                </c:pt>
              </c:numCache>
            </c:numRef>
          </c:xVal>
          <c:yVal>
            <c:numRef>
              <c:f>'EV estimation'!$D$29:$L$29</c:f>
              <c:numCache>
                <c:formatCode>0.000</c:formatCode>
                <c:ptCount val="9"/>
                <c:pt idx="0">
                  <c:v>2E-3</c:v>
                </c:pt>
                <c:pt idx="1">
                  <c:v>0.13</c:v>
                </c:pt>
                <c:pt idx="2">
                  <c:v>1.8188027850999073</c:v>
                </c:pt>
                <c:pt idx="3">
                  <c:v>3.6854956637349807</c:v>
                </c:pt>
                <c:pt idx="4">
                  <c:v>6.2797758420309711</c:v>
                </c:pt>
                <c:pt idx="5">
                  <c:v>9.7398691998886449</c:v>
                </c:pt>
                <c:pt idx="6">
                  <c:v>14.142398517369086</c:v>
                </c:pt>
                <c:pt idx="7">
                  <c:v>19.648866281781732</c:v>
                </c:pt>
                <c:pt idx="8">
                  <c:v>26.417334577068395</c:v>
                </c:pt>
              </c:numCache>
            </c:numRef>
          </c:yVal>
          <c:smooth val="1"/>
          <c:extLst xmlns:c16r2="http://schemas.microsoft.com/office/drawing/2015/06/chart">
            <c:ext xmlns:c16="http://schemas.microsoft.com/office/drawing/2014/chart" uri="{C3380CC4-5D6E-409C-BE32-E72D297353CC}">
              <c16:uniqueId val="{00000005-FA9D-4E1F-8433-39F4E6A7056C}"/>
            </c:ext>
          </c:extLst>
        </c:ser>
        <c:dLbls>
          <c:showLegendKey val="0"/>
          <c:showVal val="0"/>
          <c:showCatName val="0"/>
          <c:showSerName val="0"/>
          <c:showPercent val="0"/>
          <c:showBubbleSize val="0"/>
        </c:dLbls>
        <c:axId val="345531984"/>
        <c:axId val="345528064"/>
      </c:scatterChart>
      <c:valAx>
        <c:axId val="345531984"/>
        <c:scaling>
          <c:orientation val="minMax"/>
        </c:scaling>
        <c:delete val="0"/>
        <c:axPos val="b"/>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45528064"/>
        <c:crosses val="autoZero"/>
        <c:crossBetween val="midCat"/>
      </c:valAx>
      <c:valAx>
        <c:axId val="345528064"/>
        <c:scaling>
          <c:orientation val="minMax"/>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EVs</a:t>
                </a:r>
                <a:r>
                  <a:rPr lang="en-US" baseline="0"/>
                  <a:t> (millions)</a:t>
                </a:r>
                <a:endParaRPr lang="en-US"/>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45531984"/>
        <c:crosses val="autoZero"/>
        <c:crossBetween val="midCat"/>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'EV estimation'!$A$38</c:f>
              <c:strCache>
                <c:ptCount val="1"/>
                <c:pt idx="0">
                  <c:v>AEO</c:v>
                </c:pt>
              </c:strCache>
            </c:strRef>
          </c:tx>
          <c:spPr>
            <a:ln w="19050" cap="rnd">
              <a:solidFill>
                <a:schemeClr val="accent1"/>
              </a:solidFill>
              <a:round/>
            </a:ln>
            <a:effectLst/>
          </c:spPr>
          <c:marker>
            <c:symbol val="none"/>
          </c:marker>
          <c:cat>
            <c:numRef>
              <c:f>'EV estimation'!$B$37:$N$37</c:f>
              <c:numCache>
                <c:formatCode>General</c:formatCode>
                <c:ptCount val="13"/>
                <c:pt idx="0">
                  <c:v>2018</c:v>
                </c:pt>
                <c:pt idx="1">
                  <c:v>2019</c:v>
                </c:pt>
                <c:pt idx="2">
                  <c:v>2020</c:v>
                </c:pt>
                <c:pt idx="3">
                  <c:v>2021</c:v>
                </c:pt>
                <c:pt idx="4">
                  <c:v>2022</c:v>
                </c:pt>
                <c:pt idx="5">
                  <c:v>2023</c:v>
                </c:pt>
                <c:pt idx="6">
                  <c:v>2024</c:v>
                </c:pt>
                <c:pt idx="7">
                  <c:v>2025</c:v>
                </c:pt>
                <c:pt idx="8">
                  <c:v>2026</c:v>
                </c:pt>
                <c:pt idx="9">
                  <c:v>2027</c:v>
                </c:pt>
                <c:pt idx="10">
                  <c:v>2028</c:v>
                </c:pt>
                <c:pt idx="11">
                  <c:v>2029</c:v>
                </c:pt>
                <c:pt idx="12">
                  <c:v>2030</c:v>
                </c:pt>
              </c:numCache>
            </c:numRef>
          </c:cat>
          <c:val>
            <c:numRef>
              <c:f>'EV estimation'!$B$38:$N$38</c:f>
              <c:numCache>
                <c:formatCode>General</c:formatCode>
                <c:ptCount val="13"/>
                <c:pt idx="0">
                  <c:v>0.2</c:v>
                </c:pt>
                <c:pt idx="1">
                  <c:v>0.35</c:v>
                </c:pt>
                <c:pt idx="2">
                  <c:v>0.5</c:v>
                </c:pt>
                <c:pt idx="3">
                  <c:v>0.6</c:v>
                </c:pt>
                <c:pt idx="4">
                  <c:v>0.7</c:v>
                </c:pt>
                <c:pt idx="5">
                  <c:v>0.8</c:v>
                </c:pt>
                <c:pt idx="6">
                  <c:v>0.95</c:v>
                </c:pt>
                <c:pt idx="7">
                  <c:v>1.1000000000000001</c:v>
                </c:pt>
                <c:pt idx="8">
                  <c:v>1.19</c:v>
                </c:pt>
                <c:pt idx="9">
                  <c:v>1.2</c:v>
                </c:pt>
                <c:pt idx="10">
                  <c:v>1.3</c:v>
                </c:pt>
                <c:pt idx="11">
                  <c:v>1.38</c:v>
                </c:pt>
                <c:pt idx="12">
                  <c:v>1.45</c:v>
                </c:pt>
              </c:numCache>
            </c:numRef>
          </c:val>
          <c:smooth val="0"/>
          <c:extLst xmlns:c16r2="http://schemas.microsoft.com/office/drawing/2015/06/chart">
            <c:ext xmlns:c16="http://schemas.microsoft.com/office/drawing/2014/chart" uri="{C3380CC4-5D6E-409C-BE32-E72D297353CC}">
              <c16:uniqueId val="{00000000-D2E2-47CE-86B3-16685BDFEC69}"/>
            </c:ext>
          </c:extLst>
        </c:ser>
        <c:ser>
          <c:idx val="1"/>
          <c:order val="1"/>
          <c:tx>
            <c:strRef>
              <c:f>'EV estimation'!$A$39</c:f>
              <c:strCache>
                <c:ptCount val="1"/>
                <c:pt idx="0">
                  <c:v>BNEF</c:v>
                </c:pt>
              </c:strCache>
            </c:strRef>
          </c:tx>
          <c:spPr>
            <a:ln w="19050" cap="rnd">
              <a:solidFill>
                <a:schemeClr val="accent2"/>
              </a:solidFill>
              <a:round/>
            </a:ln>
            <a:effectLst/>
          </c:spPr>
          <c:marker>
            <c:symbol val="none"/>
          </c:marker>
          <c:cat>
            <c:numRef>
              <c:f>'EV estimation'!$B$37:$N$37</c:f>
              <c:numCache>
                <c:formatCode>General</c:formatCode>
                <c:ptCount val="13"/>
                <c:pt idx="0">
                  <c:v>2018</c:v>
                </c:pt>
                <c:pt idx="1">
                  <c:v>2019</c:v>
                </c:pt>
                <c:pt idx="2">
                  <c:v>2020</c:v>
                </c:pt>
                <c:pt idx="3">
                  <c:v>2021</c:v>
                </c:pt>
                <c:pt idx="4">
                  <c:v>2022</c:v>
                </c:pt>
                <c:pt idx="5">
                  <c:v>2023</c:v>
                </c:pt>
                <c:pt idx="6">
                  <c:v>2024</c:v>
                </c:pt>
                <c:pt idx="7">
                  <c:v>2025</c:v>
                </c:pt>
                <c:pt idx="8">
                  <c:v>2026</c:v>
                </c:pt>
                <c:pt idx="9">
                  <c:v>2027</c:v>
                </c:pt>
                <c:pt idx="10">
                  <c:v>2028</c:v>
                </c:pt>
                <c:pt idx="11">
                  <c:v>2029</c:v>
                </c:pt>
                <c:pt idx="12">
                  <c:v>2030</c:v>
                </c:pt>
              </c:numCache>
            </c:numRef>
          </c:cat>
          <c:val>
            <c:numRef>
              <c:f>'EV estimation'!$B$39:$N$39</c:f>
              <c:numCache>
                <c:formatCode>General</c:formatCode>
                <c:ptCount val="13"/>
                <c:pt idx="0">
                  <c:v>0.3</c:v>
                </c:pt>
                <c:pt idx="1">
                  <c:v>0.54</c:v>
                </c:pt>
                <c:pt idx="2">
                  <c:v>0.7</c:v>
                </c:pt>
                <c:pt idx="3">
                  <c:v>0.8</c:v>
                </c:pt>
                <c:pt idx="4">
                  <c:v>1</c:v>
                </c:pt>
                <c:pt idx="5">
                  <c:v>1.2</c:v>
                </c:pt>
                <c:pt idx="6">
                  <c:v>1.6</c:v>
                </c:pt>
                <c:pt idx="7">
                  <c:v>2</c:v>
                </c:pt>
                <c:pt idx="8">
                  <c:v>2.5</c:v>
                </c:pt>
                <c:pt idx="9">
                  <c:v>3.2</c:v>
                </c:pt>
                <c:pt idx="10">
                  <c:v>4</c:v>
                </c:pt>
                <c:pt idx="11">
                  <c:v>4.8</c:v>
                </c:pt>
                <c:pt idx="12">
                  <c:v>6</c:v>
                </c:pt>
              </c:numCache>
            </c:numRef>
          </c:val>
          <c:smooth val="0"/>
          <c:extLst xmlns:c16r2="http://schemas.microsoft.com/office/drawing/2015/06/chart">
            <c:ext xmlns:c16="http://schemas.microsoft.com/office/drawing/2014/chart" uri="{C3380CC4-5D6E-409C-BE32-E72D297353CC}">
              <c16:uniqueId val="{00000001-D2E2-47CE-86B3-16685BDFEC69}"/>
            </c:ext>
          </c:extLst>
        </c:ser>
        <c:ser>
          <c:idx val="2"/>
          <c:order val="2"/>
          <c:tx>
            <c:strRef>
              <c:f>'EV estimation'!$A$40</c:f>
              <c:strCache>
                <c:ptCount val="1"/>
                <c:pt idx="0">
                  <c:v>BCG</c:v>
                </c:pt>
              </c:strCache>
            </c:strRef>
          </c:tx>
          <c:spPr>
            <a:ln w="19050" cap="rnd">
              <a:solidFill>
                <a:schemeClr val="accent3"/>
              </a:solidFill>
              <a:round/>
            </a:ln>
            <a:effectLst/>
          </c:spPr>
          <c:marker>
            <c:symbol val="none"/>
          </c:marker>
          <c:cat>
            <c:numRef>
              <c:f>'EV estimation'!$B$37:$N$37</c:f>
              <c:numCache>
                <c:formatCode>General</c:formatCode>
                <c:ptCount val="13"/>
                <c:pt idx="0">
                  <c:v>2018</c:v>
                </c:pt>
                <c:pt idx="1">
                  <c:v>2019</c:v>
                </c:pt>
                <c:pt idx="2">
                  <c:v>2020</c:v>
                </c:pt>
                <c:pt idx="3">
                  <c:v>2021</c:v>
                </c:pt>
                <c:pt idx="4">
                  <c:v>2022</c:v>
                </c:pt>
                <c:pt idx="5">
                  <c:v>2023</c:v>
                </c:pt>
                <c:pt idx="6">
                  <c:v>2024</c:v>
                </c:pt>
                <c:pt idx="7">
                  <c:v>2025</c:v>
                </c:pt>
                <c:pt idx="8">
                  <c:v>2026</c:v>
                </c:pt>
                <c:pt idx="9">
                  <c:v>2027</c:v>
                </c:pt>
                <c:pt idx="10">
                  <c:v>2028</c:v>
                </c:pt>
                <c:pt idx="11">
                  <c:v>2029</c:v>
                </c:pt>
                <c:pt idx="12">
                  <c:v>2030</c:v>
                </c:pt>
              </c:numCache>
            </c:numRef>
          </c:cat>
          <c:val>
            <c:numRef>
              <c:f>'EV estimation'!$B$40:$N$40</c:f>
              <c:numCache>
                <c:formatCode>General</c:formatCode>
                <c:ptCount val="13"/>
                <c:pt idx="0">
                  <c:v>0.2</c:v>
                </c:pt>
                <c:pt idx="1">
                  <c:v>0.35</c:v>
                </c:pt>
                <c:pt idx="2">
                  <c:v>0.4</c:v>
                </c:pt>
                <c:pt idx="3">
                  <c:v>0.4</c:v>
                </c:pt>
                <c:pt idx="4">
                  <c:v>0.5</c:v>
                </c:pt>
                <c:pt idx="5">
                  <c:v>0.6</c:v>
                </c:pt>
                <c:pt idx="6">
                  <c:v>1.1000000000000001</c:v>
                </c:pt>
                <c:pt idx="7">
                  <c:v>1.5</c:v>
                </c:pt>
                <c:pt idx="8">
                  <c:v>1.9</c:v>
                </c:pt>
                <c:pt idx="9">
                  <c:v>2.2000000000000002</c:v>
                </c:pt>
                <c:pt idx="10">
                  <c:v>2.6</c:v>
                </c:pt>
                <c:pt idx="11">
                  <c:v>3.2</c:v>
                </c:pt>
                <c:pt idx="12">
                  <c:v>3.7</c:v>
                </c:pt>
              </c:numCache>
            </c:numRef>
          </c:val>
          <c:smooth val="0"/>
          <c:extLst xmlns:c16r2="http://schemas.microsoft.com/office/drawing/2015/06/chart">
            <c:ext xmlns:c16="http://schemas.microsoft.com/office/drawing/2014/chart" uri="{C3380CC4-5D6E-409C-BE32-E72D297353CC}">
              <c16:uniqueId val="{00000002-D2E2-47CE-86B3-16685BDFEC69}"/>
            </c:ext>
          </c:extLst>
        </c:ser>
        <c:ser>
          <c:idx val="3"/>
          <c:order val="3"/>
          <c:tx>
            <c:strRef>
              <c:f>'EV estimation'!$A$41</c:f>
              <c:strCache>
                <c:ptCount val="1"/>
                <c:pt idx="0">
                  <c:v>Energy Innovation</c:v>
                </c:pt>
              </c:strCache>
            </c:strRef>
          </c:tx>
          <c:spPr>
            <a:ln w="19050" cap="rnd">
              <a:solidFill>
                <a:schemeClr val="accent4"/>
              </a:solidFill>
              <a:round/>
            </a:ln>
            <a:effectLst/>
          </c:spPr>
          <c:marker>
            <c:symbol val="none"/>
          </c:marker>
          <c:cat>
            <c:numRef>
              <c:f>'EV estimation'!$B$37:$N$37</c:f>
              <c:numCache>
                <c:formatCode>General</c:formatCode>
                <c:ptCount val="13"/>
                <c:pt idx="0">
                  <c:v>2018</c:v>
                </c:pt>
                <c:pt idx="1">
                  <c:v>2019</c:v>
                </c:pt>
                <c:pt idx="2">
                  <c:v>2020</c:v>
                </c:pt>
                <c:pt idx="3">
                  <c:v>2021</c:v>
                </c:pt>
                <c:pt idx="4">
                  <c:v>2022</c:v>
                </c:pt>
                <c:pt idx="5">
                  <c:v>2023</c:v>
                </c:pt>
                <c:pt idx="6">
                  <c:v>2024</c:v>
                </c:pt>
                <c:pt idx="7">
                  <c:v>2025</c:v>
                </c:pt>
                <c:pt idx="8">
                  <c:v>2026</c:v>
                </c:pt>
                <c:pt idx="9">
                  <c:v>2027</c:v>
                </c:pt>
                <c:pt idx="10">
                  <c:v>2028</c:v>
                </c:pt>
                <c:pt idx="11">
                  <c:v>2029</c:v>
                </c:pt>
                <c:pt idx="12">
                  <c:v>2030</c:v>
                </c:pt>
              </c:numCache>
            </c:numRef>
          </c:cat>
          <c:val>
            <c:numRef>
              <c:f>'EV estimation'!$B$41:$N$41</c:f>
              <c:numCache>
                <c:formatCode>General</c:formatCode>
                <c:ptCount val="13"/>
                <c:pt idx="0">
                  <c:v>0.3</c:v>
                </c:pt>
                <c:pt idx="1">
                  <c:v>0.3</c:v>
                </c:pt>
                <c:pt idx="2">
                  <c:v>0.5</c:v>
                </c:pt>
                <c:pt idx="3">
                  <c:v>0.55000000000000004</c:v>
                </c:pt>
                <c:pt idx="4">
                  <c:v>0.7</c:v>
                </c:pt>
                <c:pt idx="5">
                  <c:v>0.9</c:v>
                </c:pt>
                <c:pt idx="6">
                  <c:v>1.2</c:v>
                </c:pt>
                <c:pt idx="7">
                  <c:v>1.5</c:v>
                </c:pt>
                <c:pt idx="8">
                  <c:v>1.9</c:v>
                </c:pt>
                <c:pt idx="9">
                  <c:v>2.4</c:v>
                </c:pt>
                <c:pt idx="10">
                  <c:v>3</c:v>
                </c:pt>
                <c:pt idx="11">
                  <c:v>3.6</c:v>
                </c:pt>
                <c:pt idx="12">
                  <c:v>4.4000000000000004</c:v>
                </c:pt>
              </c:numCache>
            </c:numRef>
          </c:val>
          <c:smooth val="0"/>
          <c:extLst xmlns:c16r2="http://schemas.microsoft.com/office/drawing/2015/06/chart">
            <c:ext xmlns:c16="http://schemas.microsoft.com/office/drawing/2014/chart" uri="{C3380CC4-5D6E-409C-BE32-E72D297353CC}">
              <c16:uniqueId val="{00000003-D2E2-47CE-86B3-16685BDFEC69}"/>
            </c:ext>
          </c:extLst>
        </c:ser>
        <c:ser>
          <c:idx val="4"/>
          <c:order val="4"/>
          <c:tx>
            <c:strRef>
              <c:f>'EV estimation'!$A$42</c:f>
              <c:strCache>
                <c:ptCount val="1"/>
                <c:pt idx="0">
                  <c:v>Wood Mackenzie</c:v>
                </c:pt>
              </c:strCache>
            </c:strRef>
          </c:tx>
          <c:spPr>
            <a:ln w="19050" cap="rnd">
              <a:solidFill>
                <a:schemeClr val="accent5"/>
              </a:solidFill>
              <a:round/>
            </a:ln>
            <a:effectLst/>
          </c:spPr>
          <c:marker>
            <c:symbol val="none"/>
          </c:marker>
          <c:cat>
            <c:numRef>
              <c:f>'EV estimation'!$B$37:$N$37</c:f>
              <c:numCache>
                <c:formatCode>General</c:formatCode>
                <c:ptCount val="13"/>
                <c:pt idx="0">
                  <c:v>2018</c:v>
                </c:pt>
                <c:pt idx="1">
                  <c:v>2019</c:v>
                </c:pt>
                <c:pt idx="2">
                  <c:v>2020</c:v>
                </c:pt>
                <c:pt idx="3">
                  <c:v>2021</c:v>
                </c:pt>
                <c:pt idx="4">
                  <c:v>2022</c:v>
                </c:pt>
                <c:pt idx="5">
                  <c:v>2023</c:v>
                </c:pt>
                <c:pt idx="6">
                  <c:v>2024</c:v>
                </c:pt>
                <c:pt idx="7">
                  <c:v>2025</c:v>
                </c:pt>
                <c:pt idx="8">
                  <c:v>2026</c:v>
                </c:pt>
                <c:pt idx="9">
                  <c:v>2027</c:v>
                </c:pt>
                <c:pt idx="10">
                  <c:v>2028</c:v>
                </c:pt>
                <c:pt idx="11">
                  <c:v>2029</c:v>
                </c:pt>
                <c:pt idx="12">
                  <c:v>2030</c:v>
                </c:pt>
              </c:numCache>
            </c:numRef>
          </c:cat>
          <c:val>
            <c:numRef>
              <c:f>'EV estimation'!$B$42:$N$42</c:f>
              <c:numCache>
                <c:formatCode>General</c:formatCode>
                <c:ptCount val="13"/>
                <c:pt idx="0">
                  <c:v>0.4</c:v>
                </c:pt>
                <c:pt idx="1">
                  <c:v>0.56000000000000005</c:v>
                </c:pt>
                <c:pt idx="2">
                  <c:v>0.7</c:v>
                </c:pt>
                <c:pt idx="3">
                  <c:v>0.75</c:v>
                </c:pt>
                <c:pt idx="4">
                  <c:v>0.8</c:v>
                </c:pt>
                <c:pt idx="5">
                  <c:v>0.9</c:v>
                </c:pt>
                <c:pt idx="6">
                  <c:v>1.05</c:v>
                </c:pt>
                <c:pt idx="7">
                  <c:v>1.25</c:v>
                </c:pt>
                <c:pt idx="8">
                  <c:v>1.5</c:v>
                </c:pt>
                <c:pt idx="9">
                  <c:v>1.8</c:v>
                </c:pt>
                <c:pt idx="10">
                  <c:v>2.2000000000000002</c:v>
                </c:pt>
                <c:pt idx="11">
                  <c:v>2.5</c:v>
                </c:pt>
                <c:pt idx="12">
                  <c:v>2.8</c:v>
                </c:pt>
              </c:numCache>
            </c:numRef>
          </c:val>
          <c:smooth val="0"/>
          <c:extLst xmlns:c16r2="http://schemas.microsoft.com/office/drawing/2015/06/chart">
            <c:ext xmlns:c16="http://schemas.microsoft.com/office/drawing/2014/chart" uri="{C3380CC4-5D6E-409C-BE32-E72D297353CC}">
              <c16:uniqueId val="{00000004-D2E2-47CE-86B3-16685BDFEC69}"/>
            </c:ext>
          </c:extLst>
        </c:ser>
        <c:ser>
          <c:idx val="5"/>
          <c:order val="5"/>
          <c:tx>
            <c:strRef>
              <c:f>'EV estimation'!$A$43</c:f>
              <c:strCache>
                <c:ptCount val="1"/>
                <c:pt idx="0">
                  <c:v>EEI/IEI</c:v>
                </c:pt>
              </c:strCache>
            </c:strRef>
          </c:tx>
          <c:spPr>
            <a:ln w="19050" cap="rnd">
              <a:solidFill>
                <a:schemeClr val="accent6"/>
              </a:solidFill>
              <a:round/>
            </a:ln>
            <a:effectLst/>
          </c:spPr>
          <c:marker>
            <c:symbol val="none"/>
          </c:marker>
          <c:cat>
            <c:numRef>
              <c:f>'EV estimation'!$B$37:$N$37</c:f>
              <c:numCache>
                <c:formatCode>General</c:formatCode>
                <c:ptCount val="13"/>
                <c:pt idx="0">
                  <c:v>2018</c:v>
                </c:pt>
                <c:pt idx="1">
                  <c:v>2019</c:v>
                </c:pt>
                <c:pt idx="2">
                  <c:v>2020</c:v>
                </c:pt>
                <c:pt idx="3">
                  <c:v>2021</c:v>
                </c:pt>
                <c:pt idx="4">
                  <c:v>2022</c:v>
                </c:pt>
                <c:pt idx="5">
                  <c:v>2023</c:v>
                </c:pt>
                <c:pt idx="6">
                  <c:v>2024</c:v>
                </c:pt>
                <c:pt idx="7">
                  <c:v>2025</c:v>
                </c:pt>
                <c:pt idx="8">
                  <c:v>2026</c:v>
                </c:pt>
                <c:pt idx="9">
                  <c:v>2027</c:v>
                </c:pt>
                <c:pt idx="10">
                  <c:v>2028</c:v>
                </c:pt>
                <c:pt idx="11">
                  <c:v>2029</c:v>
                </c:pt>
                <c:pt idx="12">
                  <c:v>2030</c:v>
                </c:pt>
              </c:numCache>
            </c:numRef>
          </c:cat>
          <c:val>
            <c:numRef>
              <c:f>'EV estimation'!$B$43:$N$43</c:f>
              <c:numCache>
                <c:formatCode>General</c:formatCode>
                <c:ptCount val="13"/>
                <c:pt idx="0">
                  <c:v>0.3</c:v>
                </c:pt>
                <c:pt idx="1">
                  <c:v>0.4</c:v>
                </c:pt>
                <c:pt idx="2">
                  <c:v>0.55000000000000004</c:v>
                </c:pt>
                <c:pt idx="3">
                  <c:v>0.61999999999999988</c:v>
                </c:pt>
                <c:pt idx="4">
                  <c:v>0.74</c:v>
                </c:pt>
                <c:pt idx="5">
                  <c:v>0.88000000000000012</c:v>
                </c:pt>
                <c:pt idx="6">
                  <c:v>1.18</c:v>
                </c:pt>
                <c:pt idx="7">
                  <c:v>1.47</c:v>
                </c:pt>
                <c:pt idx="8">
                  <c:v>1.798</c:v>
                </c:pt>
                <c:pt idx="9">
                  <c:v>2.16</c:v>
                </c:pt>
                <c:pt idx="10">
                  <c:v>2.62</c:v>
                </c:pt>
                <c:pt idx="11">
                  <c:v>3.0959999999999996</c:v>
                </c:pt>
                <c:pt idx="12">
                  <c:v>3.6700000000000004</c:v>
                </c:pt>
              </c:numCache>
            </c:numRef>
          </c:val>
          <c:smooth val="0"/>
          <c:extLst xmlns:c16r2="http://schemas.microsoft.com/office/drawing/2015/06/chart">
            <c:ext xmlns:c16="http://schemas.microsoft.com/office/drawing/2014/chart" uri="{C3380CC4-5D6E-409C-BE32-E72D297353CC}">
              <c16:uniqueId val="{00000005-D2E2-47CE-86B3-16685BDFEC69}"/>
            </c:ext>
          </c:extLst>
        </c:ser>
        <c:ser>
          <c:idx val="6"/>
          <c:order val="6"/>
          <c:tx>
            <c:strRef>
              <c:f>'EV estimation'!$A$46</c:f>
              <c:strCache>
                <c:ptCount val="1"/>
                <c:pt idx="0">
                  <c:v>SSP1 Baseline 5.5</c:v>
                </c:pt>
              </c:strCache>
            </c:strRef>
          </c:tx>
          <c:spPr>
            <a:ln w="19050" cap="rnd">
              <a:solidFill>
                <a:schemeClr val="accent1">
                  <a:lumMod val="60000"/>
                </a:schemeClr>
              </a:solidFill>
              <a:round/>
            </a:ln>
            <a:effectLst/>
          </c:spPr>
          <c:marker>
            <c:symbol val="none"/>
          </c:marker>
          <c:cat>
            <c:numRef>
              <c:f>'EV estimation'!$B$37:$N$37</c:f>
              <c:numCache>
                <c:formatCode>General</c:formatCode>
                <c:ptCount val="13"/>
                <c:pt idx="0">
                  <c:v>2018</c:v>
                </c:pt>
                <c:pt idx="1">
                  <c:v>2019</c:v>
                </c:pt>
                <c:pt idx="2">
                  <c:v>2020</c:v>
                </c:pt>
                <c:pt idx="3">
                  <c:v>2021</c:v>
                </c:pt>
                <c:pt idx="4">
                  <c:v>2022</c:v>
                </c:pt>
                <c:pt idx="5">
                  <c:v>2023</c:v>
                </c:pt>
                <c:pt idx="6">
                  <c:v>2024</c:v>
                </c:pt>
                <c:pt idx="7">
                  <c:v>2025</c:v>
                </c:pt>
                <c:pt idx="8">
                  <c:v>2026</c:v>
                </c:pt>
                <c:pt idx="9">
                  <c:v>2027</c:v>
                </c:pt>
                <c:pt idx="10">
                  <c:v>2028</c:v>
                </c:pt>
                <c:pt idx="11">
                  <c:v>2029</c:v>
                </c:pt>
                <c:pt idx="12">
                  <c:v>2030</c:v>
                </c:pt>
              </c:numCache>
            </c:numRef>
          </c:cat>
          <c:val>
            <c:numRef>
              <c:f>'EV estimation'!$B$46:$N$46</c:f>
            </c:numRef>
          </c:val>
          <c:smooth val="0"/>
          <c:extLst xmlns:c16r2="http://schemas.microsoft.com/office/drawing/2015/06/chart">
            <c:ext xmlns:c16="http://schemas.microsoft.com/office/drawing/2014/chart" uri="{C3380CC4-5D6E-409C-BE32-E72D297353CC}">
              <c16:uniqueId val="{00000006-D2E2-47CE-86B3-16685BDFEC69}"/>
            </c:ext>
          </c:extLst>
        </c:ser>
        <c:ser>
          <c:idx val="7"/>
          <c:order val="7"/>
          <c:tx>
            <c:strRef>
              <c:f>'EV estimation'!$A$47</c:f>
              <c:strCache>
                <c:ptCount val="1"/>
                <c:pt idx="0">
                  <c:v>SSP1, RCP2.6</c:v>
                </c:pt>
              </c:strCache>
            </c:strRef>
          </c:tx>
          <c:spPr>
            <a:ln w="19050" cap="rnd">
              <a:solidFill>
                <a:schemeClr val="accent2">
                  <a:lumMod val="60000"/>
                </a:schemeClr>
              </a:solidFill>
              <a:round/>
            </a:ln>
            <a:effectLst/>
          </c:spPr>
          <c:marker>
            <c:symbol val="none"/>
          </c:marker>
          <c:cat>
            <c:numRef>
              <c:f>'EV estimation'!$B$37:$N$37</c:f>
              <c:numCache>
                <c:formatCode>General</c:formatCode>
                <c:ptCount val="13"/>
                <c:pt idx="0">
                  <c:v>2018</c:v>
                </c:pt>
                <c:pt idx="1">
                  <c:v>2019</c:v>
                </c:pt>
                <c:pt idx="2">
                  <c:v>2020</c:v>
                </c:pt>
                <c:pt idx="3">
                  <c:v>2021</c:v>
                </c:pt>
                <c:pt idx="4">
                  <c:v>2022</c:v>
                </c:pt>
                <c:pt idx="5">
                  <c:v>2023</c:v>
                </c:pt>
                <c:pt idx="6">
                  <c:v>2024</c:v>
                </c:pt>
                <c:pt idx="7">
                  <c:v>2025</c:v>
                </c:pt>
                <c:pt idx="8">
                  <c:v>2026</c:v>
                </c:pt>
                <c:pt idx="9">
                  <c:v>2027</c:v>
                </c:pt>
                <c:pt idx="10">
                  <c:v>2028</c:v>
                </c:pt>
                <c:pt idx="11">
                  <c:v>2029</c:v>
                </c:pt>
                <c:pt idx="12">
                  <c:v>2030</c:v>
                </c:pt>
              </c:numCache>
            </c:numRef>
          </c:cat>
          <c:val>
            <c:numRef>
              <c:f>'EV estimation'!$B$47:$N$47</c:f>
            </c:numRef>
          </c:val>
          <c:smooth val="0"/>
          <c:extLst xmlns:c16r2="http://schemas.microsoft.com/office/drawing/2015/06/chart">
            <c:ext xmlns:c16="http://schemas.microsoft.com/office/drawing/2014/chart" uri="{C3380CC4-5D6E-409C-BE32-E72D297353CC}">
              <c16:uniqueId val="{00000007-D2E2-47CE-86B3-16685BDFEC69}"/>
            </c:ext>
          </c:extLst>
        </c:ser>
        <c:ser>
          <c:idx val="8"/>
          <c:order val="8"/>
          <c:tx>
            <c:strRef>
              <c:f>'EV estimation'!$A$48</c:f>
              <c:strCache>
                <c:ptCount val="1"/>
                <c:pt idx="0">
                  <c:v>SSP2 Baseline 6.7</c:v>
                </c:pt>
              </c:strCache>
            </c:strRef>
          </c:tx>
          <c:spPr>
            <a:ln w="19050" cap="rnd">
              <a:solidFill>
                <a:schemeClr val="accent3">
                  <a:lumMod val="60000"/>
                </a:schemeClr>
              </a:solidFill>
              <a:round/>
            </a:ln>
            <a:effectLst/>
          </c:spPr>
          <c:marker>
            <c:symbol val="none"/>
          </c:marker>
          <c:cat>
            <c:numRef>
              <c:f>'EV estimation'!$B$37:$N$37</c:f>
              <c:numCache>
                <c:formatCode>General</c:formatCode>
                <c:ptCount val="13"/>
                <c:pt idx="0">
                  <c:v>2018</c:v>
                </c:pt>
                <c:pt idx="1">
                  <c:v>2019</c:v>
                </c:pt>
                <c:pt idx="2">
                  <c:v>2020</c:v>
                </c:pt>
                <c:pt idx="3">
                  <c:v>2021</c:v>
                </c:pt>
                <c:pt idx="4">
                  <c:v>2022</c:v>
                </c:pt>
                <c:pt idx="5">
                  <c:v>2023</c:v>
                </c:pt>
                <c:pt idx="6">
                  <c:v>2024</c:v>
                </c:pt>
                <c:pt idx="7">
                  <c:v>2025</c:v>
                </c:pt>
                <c:pt idx="8">
                  <c:v>2026</c:v>
                </c:pt>
                <c:pt idx="9">
                  <c:v>2027</c:v>
                </c:pt>
                <c:pt idx="10">
                  <c:v>2028</c:v>
                </c:pt>
                <c:pt idx="11">
                  <c:v>2029</c:v>
                </c:pt>
                <c:pt idx="12">
                  <c:v>2030</c:v>
                </c:pt>
              </c:numCache>
            </c:numRef>
          </c:cat>
          <c:val>
            <c:numRef>
              <c:f>'EV estimation'!$B$48:$N$48</c:f>
            </c:numRef>
          </c:val>
          <c:smooth val="0"/>
          <c:extLst xmlns:c16r2="http://schemas.microsoft.com/office/drawing/2015/06/chart">
            <c:ext xmlns:c16="http://schemas.microsoft.com/office/drawing/2014/chart" uri="{C3380CC4-5D6E-409C-BE32-E72D297353CC}">
              <c16:uniqueId val="{00000008-D2E2-47CE-86B3-16685BDFEC69}"/>
            </c:ext>
          </c:extLst>
        </c:ser>
        <c:ser>
          <c:idx val="9"/>
          <c:order val="9"/>
          <c:tx>
            <c:strRef>
              <c:f>'EV estimation'!$A$49</c:f>
              <c:strCache>
                <c:ptCount val="1"/>
                <c:pt idx="0">
                  <c:v>SSP2 RCP2.6</c:v>
                </c:pt>
              </c:strCache>
            </c:strRef>
          </c:tx>
          <c:spPr>
            <a:ln w="19050" cap="rnd">
              <a:solidFill>
                <a:schemeClr val="accent4">
                  <a:lumMod val="60000"/>
                </a:schemeClr>
              </a:solidFill>
              <a:round/>
            </a:ln>
            <a:effectLst/>
          </c:spPr>
          <c:marker>
            <c:symbol val="none"/>
          </c:marker>
          <c:cat>
            <c:numRef>
              <c:f>'EV estimation'!$B$37:$N$37</c:f>
              <c:numCache>
                <c:formatCode>General</c:formatCode>
                <c:ptCount val="13"/>
                <c:pt idx="0">
                  <c:v>2018</c:v>
                </c:pt>
                <c:pt idx="1">
                  <c:v>2019</c:v>
                </c:pt>
                <c:pt idx="2">
                  <c:v>2020</c:v>
                </c:pt>
                <c:pt idx="3">
                  <c:v>2021</c:v>
                </c:pt>
                <c:pt idx="4">
                  <c:v>2022</c:v>
                </c:pt>
                <c:pt idx="5">
                  <c:v>2023</c:v>
                </c:pt>
                <c:pt idx="6">
                  <c:v>2024</c:v>
                </c:pt>
                <c:pt idx="7">
                  <c:v>2025</c:v>
                </c:pt>
                <c:pt idx="8">
                  <c:v>2026</c:v>
                </c:pt>
                <c:pt idx="9">
                  <c:v>2027</c:v>
                </c:pt>
                <c:pt idx="10">
                  <c:v>2028</c:v>
                </c:pt>
                <c:pt idx="11">
                  <c:v>2029</c:v>
                </c:pt>
                <c:pt idx="12">
                  <c:v>2030</c:v>
                </c:pt>
              </c:numCache>
            </c:numRef>
          </c:cat>
          <c:val>
            <c:numRef>
              <c:f>'EV estimation'!$B$49:$N$49</c:f>
            </c:numRef>
          </c:val>
          <c:smooth val="0"/>
          <c:extLst xmlns:c16r2="http://schemas.microsoft.com/office/drawing/2015/06/chart">
            <c:ext xmlns:c16="http://schemas.microsoft.com/office/drawing/2014/chart" uri="{C3380CC4-5D6E-409C-BE32-E72D297353CC}">
              <c16:uniqueId val="{00000009-D2E2-47CE-86B3-16685BDFEC69}"/>
            </c:ext>
          </c:extLst>
        </c:ser>
        <c:ser>
          <c:idx val="10"/>
          <c:order val="10"/>
          <c:tx>
            <c:strRef>
              <c:f>'EV estimation'!$A$50</c:f>
              <c:strCache>
                <c:ptCount val="1"/>
                <c:pt idx="0">
                  <c:v>SSP3 Baseline 7.2</c:v>
                </c:pt>
              </c:strCache>
            </c:strRef>
          </c:tx>
          <c:spPr>
            <a:ln w="19050" cap="rnd">
              <a:solidFill>
                <a:schemeClr val="accent5">
                  <a:lumMod val="60000"/>
                </a:schemeClr>
              </a:solidFill>
              <a:round/>
            </a:ln>
            <a:effectLst/>
          </c:spPr>
          <c:marker>
            <c:symbol val="none"/>
          </c:marker>
          <c:cat>
            <c:numRef>
              <c:f>'EV estimation'!$B$37:$N$37</c:f>
              <c:numCache>
                <c:formatCode>General</c:formatCode>
                <c:ptCount val="13"/>
                <c:pt idx="0">
                  <c:v>2018</c:v>
                </c:pt>
                <c:pt idx="1">
                  <c:v>2019</c:v>
                </c:pt>
                <c:pt idx="2">
                  <c:v>2020</c:v>
                </c:pt>
                <c:pt idx="3">
                  <c:v>2021</c:v>
                </c:pt>
                <c:pt idx="4">
                  <c:v>2022</c:v>
                </c:pt>
                <c:pt idx="5">
                  <c:v>2023</c:v>
                </c:pt>
                <c:pt idx="6">
                  <c:v>2024</c:v>
                </c:pt>
                <c:pt idx="7">
                  <c:v>2025</c:v>
                </c:pt>
                <c:pt idx="8">
                  <c:v>2026</c:v>
                </c:pt>
                <c:pt idx="9">
                  <c:v>2027</c:v>
                </c:pt>
                <c:pt idx="10">
                  <c:v>2028</c:v>
                </c:pt>
                <c:pt idx="11">
                  <c:v>2029</c:v>
                </c:pt>
                <c:pt idx="12">
                  <c:v>2030</c:v>
                </c:pt>
              </c:numCache>
            </c:numRef>
          </c:cat>
          <c:val>
            <c:numRef>
              <c:f>'EV estimation'!$B$50:$N$50</c:f>
            </c:numRef>
          </c:val>
          <c:smooth val="0"/>
          <c:extLst xmlns:c16r2="http://schemas.microsoft.com/office/drawing/2015/06/chart">
            <c:ext xmlns:c16="http://schemas.microsoft.com/office/drawing/2014/chart" uri="{C3380CC4-5D6E-409C-BE32-E72D297353CC}">
              <c16:uniqueId val="{0000000A-D2E2-47CE-86B3-16685BDFEC69}"/>
            </c:ext>
          </c:extLst>
        </c:ser>
        <c:ser>
          <c:idx val="11"/>
          <c:order val="11"/>
          <c:tx>
            <c:strRef>
              <c:f>'EV estimation'!$A$51</c:f>
              <c:strCache>
                <c:ptCount val="1"/>
                <c:pt idx="0">
                  <c:v>SSP3, RCP2.6</c:v>
                </c:pt>
              </c:strCache>
            </c:strRef>
          </c:tx>
          <c:spPr>
            <a:ln w="19050" cap="rnd">
              <a:solidFill>
                <a:schemeClr val="accent6">
                  <a:lumMod val="60000"/>
                </a:schemeClr>
              </a:solidFill>
              <a:round/>
            </a:ln>
            <a:effectLst/>
          </c:spPr>
          <c:marker>
            <c:symbol val="none"/>
          </c:marker>
          <c:cat>
            <c:numRef>
              <c:f>'EV estimation'!$B$37:$N$37</c:f>
              <c:numCache>
                <c:formatCode>General</c:formatCode>
                <c:ptCount val="13"/>
                <c:pt idx="0">
                  <c:v>2018</c:v>
                </c:pt>
                <c:pt idx="1">
                  <c:v>2019</c:v>
                </c:pt>
                <c:pt idx="2">
                  <c:v>2020</c:v>
                </c:pt>
                <c:pt idx="3">
                  <c:v>2021</c:v>
                </c:pt>
                <c:pt idx="4">
                  <c:v>2022</c:v>
                </c:pt>
                <c:pt idx="5">
                  <c:v>2023</c:v>
                </c:pt>
                <c:pt idx="6">
                  <c:v>2024</c:v>
                </c:pt>
                <c:pt idx="7">
                  <c:v>2025</c:v>
                </c:pt>
                <c:pt idx="8">
                  <c:v>2026</c:v>
                </c:pt>
                <c:pt idx="9">
                  <c:v>2027</c:v>
                </c:pt>
                <c:pt idx="10">
                  <c:v>2028</c:v>
                </c:pt>
                <c:pt idx="11">
                  <c:v>2029</c:v>
                </c:pt>
                <c:pt idx="12">
                  <c:v>2030</c:v>
                </c:pt>
              </c:numCache>
            </c:numRef>
          </c:cat>
          <c:val>
            <c:numRef>
              <c:f>'EV estimation'!$B$51:$N$51</c:f>
            </c:numRef>
          </c:val>
          <c:smooth val="0"/>
          <c:extLst xmlns:c16r2="http://schemas.microsoft.com/office/drawing/2015/06/chart">
            <c:ext xmlns:c16="http://schemas.microsoft.com/office/drawing/2014/chart" uri="{C3380CC4-5D6E-409C-BE32-E72D297353CC}">
              <c16:uniqueId val="{0000000B-D2E2-47CE-86B3-16685BDFEC69}"/>
            </c:ext>
          </c:extLst>
        </c:ser>
        <c:ser>
          <c:idx val="12"/>
          <c:order val="12"/>
          <c:tx>
            <c:strRef>
              <c:f>'EV estimation'!$A$52</c:f>
              <c:strCache>
                <c:ptCount val="1"/>
                <c:pt idx="0">
                  <c:v>SSP4 Baseline 5.8</c:v>
                </c:pt>
              </c:strCache>
            </c:strRef>
          </c:tx>
          <c:spPr>
            <a:ln w="19050" cap="rnd">
              <a:solidFill>
                <a:schemeClr val="accent1">
                  <a:lumMod val="80000"/>
                  <a:lumOff val="20000"/>
                </a:schemeClr>
              </a:solidFill>
              <a:round/>
            </a:ln>
            <a:effectLst/>
          </c:spPr>
          <c:marker>
            <c:symbol val="none"/>
          </c:marker>
          <c:cat>
            <c:numRef>
              <c:f>'EV estimation'!$B$37:$N$37</c:f>
              <c:numCache>
                <c:formatCode>General</c:formatCode>
                <c:ptCount val="13"/>
                <c:pt idx="0">
                  <c:v>2018</c:v>
                </c:pt>
                <c:pt idx="1">
                  <c:v>2019</c:v>
                </c:pt>
                <c:pt idx="2">
                  <c:v>2020</c:v>
                </c:pt>
                <c:pt idx="3">
                  <c:v>2021</c:v>
                </c:pt>
                <c:pt idx="4">
                  <c:v>2022</c:v>
                </c:pt>
                <c:pt idx="5">
                  <c:v>2023</c:v>
                </c:pt>
                <c:pt idx="6">
                  <c:v>2024</c:v>
                </c:pt>
                <c:pt idx="7">
                  <c:v>2025</c:v>
                </c:pt>
                <c:pt idx="8">
                  <c:v>2026</c:v>
                </c:pt>
                <c:pt idx="9">
                  <c:v>2027</c:v>
                </c:pt>
                <c:pt idx="10">
                  <c:v>2028</c:v>
                </c:pt>
                <c:pt idx="11">
                  <c:v>2029</c:v>
                </c:pt>
                <c:pt idx="12">
                  <c:v>2030</c:v>
                </c:pt>
              </c:numCache>
            </c:numRef>
          </c:cat>
          <c:val>
            <c:numRef>
              <c:f>'EV estimation'!$B$52:$N$52</c:f>
            </c:numRef>
          </c:val>
          <c:smooth val="0"/>
          <c:extLst xmlns:c16r2="http://schemas.microsoft.com/office/drawing/2015/06/chart">
            <c:ext xmlns:c16="http://schemas.microsoft.com/office/drawing/2014/chart" uri="{C3380CC4-5D6E-409C-BE32-E72D297353CC}">
              <c16:uniqueId val="{0000000C-D2E2-47CE-86B3-16685BDFEC69}"/>
            </c:ext>
          </c:extLst>
        </c:ser>
        <c:ser>
          <c:idx val="13"/>
          <c:order val="13"/>
          <c:tx>
            <c:strRef>
              <c:f>'EV estimation'!$A$53</c:f>
              <c:strCache>
                <c:ptCount val="1"/>
                <c:pt idx="0">
                  <c:v>SSP4, RCP2.6</c:v>
                </c:pt>
              </c:strCache>
            </c:strRef>
          </c:tx>
          <c:spPr>
            <a:ln w="19050" cap="rnd">
              <a:solidFill>
                <a:schemeClr val="accent2">
                  <a:lumMod val="80000"/>
                  <a:lumOff val="20000"/>
                </a:schemeClr>
              </a:solidFill>
              <a:round/>
            </a:ln>
            <a:effectLst/>
          </c:spPr>
          <c:marker>
            <c:symbol val="none"/>
          </c:marker>
          <c:cat>
            <c:numRef>
              <c:f>'EV estimation'!$B$37:$N$37</c:f>
              <c:numCache>
                <c:formatCode>General</c:formatCode>
                <c:ptCount val="13"/>
                <c:pt idx="0">
                  <c:v>2018</c:v>
                </c:pt>
                <c:pt idx="1">
                  <c:v>2019</c:v>
                </c:pt>
                <c:pt idx="2">
                  <c:v>2020</c:v>
                </c:pt>
                <c:pt idx="3">
                  <c:v>2021</c:v>
                </c:pt>
                <c:pt idx="4">
                  <c:v>2022</c:v>
                </c:pt>
                <c:pt idx="5">
                  <c:v>2023</c:v>
                </c:pt>
                <c:pt idx="6">
                  <c:v>2024</c:v>
                </c:pt>
                <c:pt idx="7">
                  <c:v>2025</c:v>
                </c:pt>
                <c:pt idx="8">
                  <c:v>2026</c:v>
                </c:pt>
                <c:pt idx="9">
                  <c:v>2027</c:v>
                </c:pt>
                <c:pt idx="10">
                  <c:v>2028</c:v>
                </c:pt>
                <c:pt idx="11">
                  <c:v>2029</c:v>
                </c:pt>
                <c:pt idx="12">
                  <c:v>2030</c:v>
                </c:pt>
              </c:numCache>
            </c:numRef>
          </c:cat>
          <c:val>
            <c:numRef>
              <c:f>'EV estimation'!$B$53:$N$53</c:f>
            </c:numRef>
          </c:val>
          <c:smooth val="0"/>
          <c:extLst xmlns:c16r2="http://schemas.microsoft.com/office/drawing/2015/06/chart">
            <c:ext xmlns:c16="http://schemas.microsoft.com/office/drawing/2014/chart" uri="{C3380CC4-5D6E-409C-BE32-E72D297353CC}">
              <c16:uniqueId val="{0000000D-D2E2-47CE-86B3-16685BDFEC69}"/>
            </c:ext>
          </c:extLst>
        </c:ser>
        <c:ser>
          <c:idx val="14"/>
          <c:order val="14"/>
          <c:tx>
            <c:strRef>
              <c:f>'EV estimation'!$A$54</c:f>
              <c:strCache>
                <c:ptCount val="1"/>
                <c:pt idx="0">
                  <c:v>SSP5 Baseline 8.5</c:v>
                </c:pt>
              </c:strCache>
            </c:strRef>
          </c:tx>
          <c:spPr>
            <a:ln w="19050" cap="rnd">
              <a:solidFill>
                <a:schemeClr val="tx1">
                  <a:lumMod val="95000"/>
                  <a:lumOff val="5000"/>
                </a:schemeClr>
              </a:solidFill>
              <a:prstDash val="dash"/>
              <a:round/>
            </a:ln>
            <a:effectLst/>
          </c:spPr>
          <c:marker>
            <c:symbol val="none"/>
          </c:marker>
          <c:cat>
            <c:numRef>
              <c:f>'EV estimation'!$B$37:$N$37</c:f>
              <c:numCache>
                <c:formatCode>General</c:formatCode>
                <c:ptCount val="13"/>
                <c:pt idx="0">
                  <c:v>2018</c:v>
                </c:pt>
                <c:pt idx="1">
                  <c:v>2019</c:v>
                </c:pt>
                <c:pt idx="2">
                  <c:v>2020</c:v>
                </c:pt>
                <c:pt idx="3">
                  <c:v>2021</c:v>
                </c:pt>
                <c:pt idx="4">
                  <c:v>2022</c:v>
                </c:pt>
                <c:pt idx="5">
                  <c:v>2023</c:v>
                </c:pt>
                <c:pt idx="6">
                  <c:v>2024</c:v>
                </c:pt>
                <c:pt idx="7">
                  <c:v>2025</c:v>
                </c:pt>
                <c:pt idx="8">
                  <c:v>2026</c:v>
                </c:pt>
                <c:pt idx="9">
                  <c:v>2027</c:v>
                </c:pt>
                <c:pt idx="10">
                  <c:v>2028</c:v>
                </c:pt>
                <c:pt idx="11">
                  <c:v>2029</c:v>
                </c:pt>
                <c:pt idx="12">
                  <c:v>2030</c:v>
                </c:pt>
              </c:numCache>
            </c:numRef>
          </c:cat>
          <c:val>
            <c:numRef>
              <c:f>'EV estimation'!$B$54:$N$54</c:f>
              <c:numCache>
                <c:formatCode>General</c:formatCode>
                <c:ptCount val="13"/>
                <c:pt idx="0" formatCode="0.000">
                  <c:v>0.13</c:v>
                </c:pt>
                <c:pt idx="1">
                  <c:v>0.54231463053883466</c:v>
                </c:pt>
                <c:pt idx="2" formatCode="0.000">
                  <c:v>0.95462926107766932</c:v>
                </c:pt>
                <c:pt idx="3" formatCode="0.000">
                  <c:v>1.0673072721553312</c:v>
                </c:pt>
                <c:pt idx="4" formatCode="0.000">
                  <c:v>1.1799852832329929</c:v>
                </c:pt>
                <c:pt idx="5" formatCode="0.000">
                  <c:v>1.2926632943106546</c:v>
                </c:pt>
                <c:pt idx="6" formatCode="0.000">
                  <c:v>1.4053413053883164</c:v>
                </c:pt>
                <c:pt idx="7" formatCode="0.000">
                  <c:v>1.5180193164659783</c:v>
                </c:pt>
                <c:pt idx="8" formatCode="0.000">
                  <c:v>1.6700381018741046</c:v>
                </c:pt>
                <c:pt idx="9" formatCode="0.000">
                  <c:v>1.8220568872822309</c:v>
                </c:pt>
                <c:pt idx="10" formatCode="0.000">
                  <c:v>1.9740756726903572</c:v>
                </c:pt>
                <c:pt idx="11" formatCode="0.000">
                  <c:v>2.1260944580984833</c:v>
                </c:pt>
                <c:pt idx="12" formatCode="0.000">
                  <c:v>2.2781132435066094</c:v>
                </c:pt>
              </c:numCache>
            </c:numRef>
          </c:val>
          <c:smooth val="0"/>
          <c:extLst xmlns:c16r2="http://schemas.microsoft.com/office/drawing/2015/06/chart">
            <c:ext xmlns:c16="http://schemas.microsoft.com/office/drawing/2014/chart" uri="{C3380CC4-5D6E-409C-BE32-E72D297353CC}">
              <c16:uniqueId val="{0000000E-D2E2-47CE-86B3-16685BDFEC69}"/>
            </c:ext>
          </c:extLst>
        </c:ser>
        <c:ser>
          <c:idx val="15"/>
          <c:order val="15"/>
          <c:tx>
            <c:strRef>
              <c:f>'EV estimation'!$A$55</c:f>
              <c:strCache>
                <c:ptCount val="1"/>
                <c:pt idx="0">
                  <c:v>SSP5, RCP2.6</c:v>
                </c:pt>
              </c:strCache>
            </c:strRef>
          </c:tx>
          <c:spPr>
            <a:ln w="19050" cap="rnd">
              <a:solidFill>
                <a:schemeClr val="tx1">
                  <a:lumMod val="95000"/>
                  <a:lumOff val="5000"/>
                </a:schemeClr>
              </a:solidFill>
              <a:prstDash val="dash"/>
              <a:round/>
            </a:ln>
            <a:effectLst/>
          </c:spPr>
          <c:marker>
            <c:symbol val="none"/>
          </c:marker>
          <c:cat>
            <c:numRef>
              <c:f>'EV estimation'!$B$37:$N$37</c:f>
              <c:numCache>
                <c:formatCode>General</c:formatCode>
                <c:ptCount val="13"/>
                <c:pt idx="0">
                  <c:v>2018</c:v>
                </c:pt>
                <c:pt idx="1">
                  <c:v>2019</c:v>
                </c:pt>
                <c:pt idx="2">
                  <c:v>2020</c:v>
                </c:pt>
                <c:pt idx="3">
                  <c:v>2021</c:v>
                </c:pt>
                <c:pt idx="4">
                  <c:v>2022</c:v>
                </c:pt>
                <c:pt idx="5">
                  <c:v>2023</c:v>
                </c:pt>
                <c:pt idx="6">
                  <c:v>2024</c:v>
                </c:pt>
                <c:pt idx="7">
                  <c:v>2025</c:v>
                </c:pt>
                <c:pt idx="8">
                  <c:v>2026</c:v>
                </c:pt>
                <c:pt idx="9">
                  <c:v>2027</c:v>
                </c:pt>
                <c:pt idx="10">
                  <c:v>2028</c:v>
                </c:pt>
                <c:pt idx="11">
                  <c:v>2029</c:v>
                </c:pt>
                <c:pt idx="12">
                  <c:v>2030</c:v>
                </c:pt>
              </c:numCache>
            </c:numRef>
          </c:cat>
          <c:val>
            <c:numRef>
              <c:f>'EV estimation'!$B$55:$N$55</c:f>
              <c:numCache>
                <c:formatCode>General</c:formatCode>
                <c:ptCount val="13"/>
                <c:pt idx="0" formatCode="0.000">
                  <c:v>0.13</c:v>
                </c:pt>
                <c:pt idx="1">
                  <c:v>0.97440139254995362</c:v>
                </c:pt>
                <c:pt idx="2" formatCode="0.000">
                  <c:v>1.8188027850999073</c:v>
                </c:pt>
                <c:pt idx="3" formatCode="0.000">
                  <c:v>2.192141360826922</c:v>
                </c:pt>
                <c:pt idx="4" formatCode="0.000">
                  <c:v>2.5654799365539365</c:v>
                </c:pt>
                <c:pt idx="5" formatCode="0.000">
                  <c:v>2.9388185122809514</c:v>
                </c:pt>
                <c:pt idx="6" formatCode="0.000">
                  <c:v>3.3121570880079663</c:v>
                </c:pt>
                <c:pt idx="7" formatCode="0.000">
                  <c:v>3.6854956637349807</c:v>
                </c:pt>
                <c:pt idx="8" formatCode="0.000">
                  <c:v>4.204351699394179</c:v>
                </c:pt>
                <c:pt idx="9" formatCode="0.000">
                  <c:v>4.7232077350533768</c:v>
                </c:pt>
                <c:pt idx="10" formatCode="0.000">
                  <c:v>5.2420637707125746</c:v>
                </c:pt>
                <c:pt idx="11" formatCode="0.000">
                  <c:v>5.7609198063717724</c:v>
                </c:pt>
                <c:pt idx="12" formatCode="0.000">
                  <c:v>6.2797758420309711</c:v>
                </c:pt>
              </c:numCache>
            </c:numRef>
          </c:val>
          <c:smooth val="0"/>
          <c:extLst xmlns:c16r2="http://schemas.microsoft.com/office/drawing/2015/06/chart">
            <c:ext xmlns:c16="http://schemas.microsoft.com/office/drawing/2014/chart" uri="{C3380CC4-5D6E-409C-BE32-E72D297353CC}">
              <c16:uniqueId val="{0000000F-D2E2-47CE-86B3-16685BDFEC69}"/>
            </c:ext>
          </c:extLst>
        </c:ser>
        <c:ser>
          <c:idx val="16"/>
          <c:order val="16"/>
          <c:tx>
            <c:strRef>
              <c:f>'EV estimation'!$A$44</c:f>
              <c:strCache>
                <c:ptCount val="1"/>
                <c:pt idx="0">
                  <c:v>Mckinsey baseline</c:v>
                </c:pt>
              </c:strCache>
            </c:strRef>
          </c:tx>
          <c:spPr>
            <a:ln w="19050" cap="rnd">
              <a:solidFill>
                <a:schemeClr val="accent5">
                  <a:lumMod val="80000"/>
                  <a:lumOff val="20000"/>
                </a:schemeClr>
              </a:solidFill>
              <a:round/>
            </a:ln>
            <a:effectLst/>
          </c:spPr>
          <c:marker>
            <c:symbol val="none"/>
          </c:marker>
          <c:val>
            <c:numRef>
              <c:f>'EV estimation'!$B$44:$N$44</c:f>
              <c:numCache>
                <c:formatCode>0.00</c:formatCode>
                <c:ptCount val="13"/>
                <c:pt idx="0">
                  <c:v>0.58196794175196964</c:v>
                </c:pt>
                <c:pt idx="1">
                  <c:v>0.80086829000720805</c:v>
                </c:pt>
                <c:pt idx="2">
                  <c:v>1.0197686382624465</c:v>
                </c:pt>
                <c:pt idx="3">
                  <c:v>1.2266791676165636</c:v>
                </c:pt>
                <c:pt idx="4">
                  <c:v>1.4335896969706807</c:v>
                </c:pt>
                <c:pt idx="5">
                  <c:v>1.6405002263247979</c:v>
                </c:pt>
                <c:pt idx="6">
                  <c:v>1.847410755678915</c:v>
                </c:pt>
                <c:pt idx="7">
                  <c:v>2.0543212850330317</c:v>
                </c:pt>
                <c:pt idx="8">
                  <c:v>2.4418196511242938</c:v>
                </c:pt>
                <c:pt idx="9">
                  <c:v>2.8293180172155559</c:v>
                </c:pt>
                <c:pt idx="10">
                  <c:v>3.216816383306818</c:v>
                </c:pt>
                <c:pt idx="11">
                  <c:v>3.6043147493980801</c:v>
                </c:pt>
                <c:pt idx="12">
                  <c:v>3.991813115489343</c:v>
                </c:pt>
              </c:numCache>
            </c:numRef>
          </c:val>
          <c:smooth val="0"/>
          <c:extLst xmlns:c16r2="http://schemas.microsoft.com/office/drawing/2015/06/chart">
            <c:ext xmlns:c16="http://schemas.microsoft.com/office/drawing/2014/chart" uri="{C3380CC4-5D6E-409C-BE32-E72D297353CC}">
              <c16:uniqueId val="{00000010-D2E2-47CE-86B3-16685BDFEC69}"/>
            </c:ext>
          </c:extLst>
        </c:ser>
        <c:ser>
          <c:idx val="17"/>
          <c:order val="17"/>
          <c:tx>
            <c:strRef>
              <c:f>'EV estimation'!$A$45</c:f>
              <c:strCache>
                <c:ptCount val="1"/>
                <c:pt idx="0">
                  <c:v>Mckinsey aggressive</c:v>
                </c:pt>
              </c:strCache>
            </c:strRef>
          </c:tx>
          <c:spPr>
            <a:ln w="19050" cap="rnd">
              <a:solidFill>
                <a:schemeClr val="accent6">
                  <a:lumMod val="80000"/>
                  <a:lumOff val="20000"/>
                </a:schemeClr>
              </a:solidFill>
              <a:round/>
            </a:ln>
            <a:effectLst/>
          </c:spPr>
          <c:marker>
            <c:symbol val="none"/>
          </c:marker>
          <c:val>
            <c:numRef>
              <c:f>'EV estimation'!$B$45:$N$45</c:f>
              <c:numCache>
                <c:formatCode>0.00</c:formatCode>
                <c:ptCount val="13"/>
                <c:pt idx="0">
                  <c:v>0.58196794175196964</c:v>
                </c:pt>
                <c:pt idx="1">
                  <c:v>1.1407911694280233</c:v>
                </c:pt>
                <c:pt idx="2">
                  <c:v>1.6996143971040771</c:v>
                </c:pt>
                <c:pt idx="3">
                  <c:v>1.9285804889231781</c:v>
                </c:pt>
                <c:pt idx="4">
                  <c:v>2.111753362378459</c:v>
                </c:pt>
                <c:pt idx="5">
                  <c:v>2.2582916611426835</c:v>
                </c:pt>
                <c:pt idx="6">
                  <c:v>2.3755223001540635</c:v>
                </c:pt>
                <c:pt idx="7">
                  <c:v>2.8444448561995825</c:v>
                </c:pt>
                <c:pt idx="8">
                  <c:v>3.3400393824234906</c:v>
                </c:pt>
                <c:pt idx="9">
                  <c:v>3.8356339086473987</c:v>
                </c:pt>
                <c:pt idx="10">
                  <c:v>4.3312284348713073</c:v>
                </c:pt>
                <c:pt idx="11">
                  <c:v>4.8268229610952158</c:v>
                </c:pt>
                <c:pt idx="12">
                  <c:v>5.3224174873191235</c:v>
                </c:pt>
              </c:numCache>
            </c:numRef>
          </c:val>
          <c:smooth val="0"/>
          <c:extLst xmlns:c16r2="http://schemas.microsoft.com/office/drawing/2015/06/chart">
            <c:ext xmlns:c16="http://schemas.microsoft.com/office/drawing/2014/chart" uri="{C3380CC4-5D6E-409C-BE32-E72D297353CC}">
              <c16:uniqueId val="{00000011-D2E2-47CE-86B3-16685BDFEC69}"/>
            </c:ext>
          </c:extLst>
        </c:ser>
        <c:dLbls>
          <c:showLegendKey val="0"/>
          <c:showVal val="0"/>
          <c:showCatName val="0"/>
          <c:showSerName val="0"/>
          <c:showPercent val="0"/>
          <c:showBubbleSize val="0"/>
        </c:dLbls>
        <c:smooth val="0"/>
        <c:axId val="345530416"/>
        <c:axId val="345528456"/>
      </c:lineChart>
      <c:catAx>
        <c:axId val="345530416"/>
        <c:scaling>
          <c:orientation val="minMax"/>
        </c:scaling>
        <c:delete val="0"/>
        <c:axPos val="b"/>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45528456"/>
        <c:crosses val="autoZero"/>
        <c:auto val="1"/>
        <c:lblAlgn val="ctr"/>
        <c:lblOffset val="100"/>
        <c:noMultiLvlLbl val="0"/>
      </c:catAx>
      <c:valAx>
        <c:axId val="34552845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EV demand (millions)</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45530416"/>
        <c:crosses val="autoZero"/>
        <c:crossBetween val="between"/>
      </c:valAx>
      <c:spPr>
        <a:noFill/>
        <a:ln w="25400">
          <a:noFill/>
        </a:ln>
        <a:effectLst/>
      </c:spPr>
    </c:plotArea>
    <c:legend>
      <c:legendPos val="l"/>
      <c:layout>
        <c:manualLayout>
          <c:xMode val="edge"/>
          <c:yMode val="edge"/>
          <c:x val="1.0705431756244343E-2"/>
          <c:y val="0.1188157658797027"/>
          <c:w val="0.1927786945611068"/>
          <c:h val="0.77744962872448198"/>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b="1" i="1"/>
              <a:t>Cobalt in 64kWh</a:t>
            </a:r>
            <a:r>
              <a:rPr lang="en-US" sz="1600" b="1" i="1" baseline="0"/>
              <a:t> </a:t>
            </a:r>
            <a:r>
              <a:rPr lang="en-US" sz="1600" b="1" i="1"/>
              <a:t>battery</a:t>
            </a:r>
          </a:p>
        </c:rich>
      </c:tx>
      <c:layout/>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8506878521708142"/>
          <c:y val="0.18814173684933988"/>
          <c:w val="0.75916068878446774"/>
          <c:h val="0.57568524125089382"/>
        </c:manualLayout>
      </c:layout>
      <c:scatterChart>
        <c:scatterStyle val="lineMarker"/>
        <c:varyColors val="0"/>
        <c:ser>
          <c:idx val="0"/>
          <c:order val="0"/>
          <c:tx>
            <c:strRef>
              <c:f>Cobalt!$M$3</c:f>
              <c:strCache>
                <c:ptCount val="1"/>
                <c:pt idx="0">
                  <c:v>Cobalt</c:v>
                </c:pt>
              </c:strCache>
            </c:strRef>
          </c:tx>
          <c:spPr>
            <a:ln w="19050" cap="rnd">
              <a:no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linear"/>
            <c:dispRSqr val="1"/>
            <c:dispEq val="1"/>
            <c:trendlineLbl>
              <c:layout>
                <c:manualLayout>
                  <c:x val="0.10267427049559981"/>
                  <c:y val="-0.20236093472186945"/>
                </c:manualLayout>
              </c:layout>
              <c:tx>
                <c:rich>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sz="1800" baseline="0"/>
                      <a:t>y = -0.191x + 394.41</a:t>
                    </a:r>
                    <a:br>
                      <a:rPr lang="en-US" sz="1800" baseline="0"/>
                    </a:br>
                    <a:r>
                      <a:rPr lang="en-US" sz="1800" baseline="0"/>
                      <a:t>R² = 0.5654</a:t>
                    </a:r>
                    <a:endParaRPr lang="en-US" sz="1800"/>
                  </a:p>
                </c:rich>
              </c:tx>
              <c:numFmt formatCode="General" sourceLinked="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rendlineLbl>
          </c:trendline>
          <c:xVal>
            <c:numRef>
              <c:f>Cobalt!$L$4:$L$12</c:f>
              <c:numCache>
                <c:formatCode>General</c:formatCode>
                <c:ptCount val="9"/>
                <c:pt idx="0">
                  <c:v>2020</c:v>
                </c:pt>
                <c:pt idx="1">
                  <c:v>2025</c:v>
                </c:pt>
                <c:pt idx="2">
                  <c:v>2020</c:v>
                </c:pt>
                <c:pt idx="3">
                  <c:v>2025</c:v>
                </c:pt>
                <c:pt idx="4">
                  <c:v>2030</c:v>
                </c:pt>
                <c:pt idx="5">
                  <c:v>2030</c:v>
                </c:pt>
                <c:pt idx="6">
                  <c:v>2020</c:v>
                </c:pt>
                <c:pt idx="7">
                  <c:v>2025</c:v>
                </c:pt>
                <c:pt idx="8">
                  <c:v>2030</c:v>
                </c:pt>
              </c:numCache>
            </c:numRef>
          </c:xVal>
          <c:yVal>
            <c:numRef>
              <c:f>Cobalt!$M$4:$M$12</c:f>
              <c:numCache>
                <c:formatCode>General</c:formatCode>
                <c:ptCount val="9"/>
                <c:pt idx="0">
                  <c:v>7.8271999999999995</c:v>
                </c:pt>
                <c:pt idx="1">
                  <c:v>8.4633600000000015</c:v>
                </c:pt>
                <c:pt idx="2">
                  <c:v>8.1651199999999999</c:v>
                </c:pt>
                <c:pt idx="3">
                  <c:v>7.9488799999999999</c:v>
                </c:pt>
                <c:pt idx="4">
                  <c:v>5.8286800000000003</c:v>
                </c:pt>
                <c:pt idx="5">
                  <c:v>7.507200000000001</c:v>
                </c:pt>
                <c:pt idx="6">
                  <c:v>9.6531199999999995</c:v>
                </c:pt>
                <c:pt idx="7">
                  <c:v>7.2627199999999998</c:v>
                </c:pt>
                <c:pt idx="8">
                  <c:v>6.5804799999999997</c:v>
                </c:pt>
              </c:numCache>
            </c:numRef>
          </c:yVal>
          <c:smooth val="0"/>
          <c:extLst xmlns:c16r2="http://schemas.microsoft.com/office/drawing/2015/06/chart">
            <c:ext xmlns:c16="http://schemas.microsoft.com/office/drawing/2014/chart" uri="{C3380CC4-5D6E-409C-BE32-E72D297353CC}">
              <c16:uniqueId val="{00000001-3E9E-4CE9-B5B4-672D037E0EF7}"/>
            </c:ext>
          </c:extLst>
        </c:ser>
        <c:dLbls>
          <c:showLegendKey val="0"/>
          <c:showVal val="0"/>
          <c:showCatName val="0"/>
          <c:showSerName val="0"/>
          <c:showPercent val="0"/>
          <c:showBubbleSize val="0"/>
        </c:dLbls>
        <c:axId val="345532376"/>
        <c:axId val="345527672"/>
      </c:scatterChart>
      <c:valAx>
        <c:axId val="345532376"/>
        <c:scaling>
          <c:orientation val="minMax"/>
          <c:max val="2035"/>
          <c:min val="2015"/>
        </c:scaling>
        <c:delete val="0"/>
        <c:axPos val="b"/>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45527672"/>
        <c:crosses val="autoZero"/>
        <c:crossBetween val="midCat"/>
        <c:majorUnit val="5"/>
      </c:valAx>
      <c:valAx>
        <c:axId val="345527672"/>
        <c:scaling>
          <c:orientation val="minMax"/>
          <c:min val="4"/>
        </c:scaling>
        <c:delete val="0"/>
        <c:axPos val="l"/>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a:t>Co per battery (kg)</a:t>
                </a:r>
              </a:p>
            </c:rich>
          </c:tx>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45532376"/>
        <c:crosses val="autoZero"/>
        <c:crossBetween val="midCat"/>
        <c:majorUnit val="2"/>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050" b="1" i="1"/>
              <a:t>Co demand vs supply, Baseline</a:t>
            </a:r>
            <a:r>
              <a:rPr lang="en-US" sz="1050" b="1" i="1" baseline="0"/>
              <a:t> scenarios</a:t>
            </a:r>
            <a:endParaRPr lang="en-US" sz="1050" b="1" i="1"/>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Cobalt!$C$46</c:f>
              <c:strCache>
                <c:ptCount val="1"/>
                <c:pt idx="0">
                  <c:v>SSP1 Baseline</c:v>
                </c:pt>
              </c:strCache>
            </c:strRef>
          </c:tx>
          <c:spPr>
            <a:solidFill>
              <a:schemeClr val="accent1"/>
            </a:solidFill>
            <a:ln>
              <a:noFill/>
            </a:ln>
            <a:effectLst/>
          </c:spPr>
          <c:invertIfNegative val="0"/>
          <c:cat>
            <c:numRef>
              <c:f>Cobalt!$D$45:$J$45</c:f>
              <c:numCache>
                <c:formatCode>General</c:formatCode>
                <c:ptCount val="7"/>
                <c:pt idx="0">
                  <c:v>2020</c:v>
                </c:pt>
                <c:pt idx="1">
                  <c:v>2025</c:v>
                </c:pt>
                <c:pt idx="2">
                  <c:v>2030</c:v>
                </c:pt>
                <c:pt idx="3">
                  <c:v>2035</c:v>
                </c:pt>
                <c:pt idx="4">
                  <c:v>2040</c:v>
                </c:pt>
                <c:pt idx="5">
                  <c:v>2045</c:v>
                </c:pt>
                <c:pt idx="6">
                  <c:v>2050</c:v>
                </c:pt>
              </c:numCache>
            </c:numRef>
          </c:cat>
          <c:val>
            <c:numRef>
              <c:f>Cobalt!$D$46:$J$46</c:f>
              <c:numCache>
                <c:formatCode>0.000</c:formatCode>
                <c:ptCount val="7"/>
                <c:pt idx="0">
                  <c:v>12.177189499019599</c:v>
                </c:pt>
                <c:pt idx="1">
                  <c:v>19.824395347950059</c:v>
                </c:pt>
                <c:pt idx="2">
                  <c:v>27.518895174092716</c:v>
                </c:pt>
                <c:pt idx="3">
                  <c:v>34.429118605718877</c:v>
                </c:pt>
                <c:pt idx="4">
                  <c:v>39.491835285746504</c:v>
                </c:pt>
                <c:pt idx="5">
                  <c:v>41.631492553609064</c:v>
                </c:pt>
                <c:pt idx="6">
                  <c:v>39.720142784325574</c:v>
                </c:pt>
              </c:numCache>
            </c:numRef>
          </c:val>
          <c:extLst xmlns:c16r2="http://schemas.microsoft.com/office/drawing/2015/06/chart">
            <c:ext xmlns:c16="http://schemas.microsoft.com/office/drawing/2014/chart" uri="{C3380CC4-5D6E-409C-BE32-E72D297353CC}">
              <c16:uniqueId val="{00000000-E2B9-4D3B-8D91-9DE9D80DD0C5}"/>
            </c:ext>
          </c:extLst>
        </c:ser>
        <c:ser>
          <c:idx val="1"/>
          <c:order val="1"/>
          <c:tx>
            <c:strRef>
              <c:f>Cobalt!$C$47</c:f>
              <c:strCache>
                <c:ptCount val="1"/>
                <c:pt idx="0">
                  <c:v>SSP2 Baseline</c:v>
                </c:pt>
              </c:strCache>
            </c:strRef>
          </c:tx>
          <c:spPr>
            <a:solidFill>
              <a:schemeClr val="accent2"/>
            </a:solidFill>
            <a:ln>
              <a:noFill/>
            </a:ln>
            <a:effectLst/>
          </c:spPr>
          <c:invertIfNegative val="0"/>
          <c:cat>
            <c:numRef>
              <c:f>Cobalt!$D$45:$J$45</c:f>
              <c:numCache>
                <c:formatCode>General</c:formatCode>
                <c:ptCount val="7"/>
                <c:pt idx="0">
                  <c:v>2020</c:v>
                </c:pt>
                <c:pt idx="1">
                  <c:v>2025</c:v>
                </c:pt>
                <c:pt idx="2">
                  <c:v>2030</c:v>
                </c:pt>
                <c:pt idx="3">
                  <c:v>2035</c:v>
                </c:pt>
                <c:pt idx="4">
                  <c:v>2040</c:v>
                </c:pt>
                <c:pt idx="5">
                  <c:v>2045</c:v>
                </c:pt>
                <c:pt idx="6">
                  <c:v>2050</c:v>
                </c:pt>
              </c:numCache>
            </c:numRef>
          </c:cat>
          <c:val>
            <c:numRef>
              <c:f>Cobalt!$D$47:$J$47</c:f>
              <c:numCache>
                <c:formatCode>0.000</c:formatCode>
                <c:ptCount val="7"/>
                <c:pt idx="0">
                  <c:v>10.443614237643729</c:v>
                </c:pt>
                <c:pt idx="1">
                  <c:v>15.932331534750643</c:v>
                </c:pt>
                <c:pt idx="2">
                  <c:v>21.069361169446985</c:v>
                </c:pt>
                <c:pt idx="3">
                  <c:v>25.291376704165117</c:v>
                </c:pt>
                <c:pt idx="4">
                  <c:v>28.090311908626653</c:v>
                </c:pt>
                <c:pt idx="5">
                  <c:v>28.881425857552792</c:v>
                </c:pt>
                <c:pt idx="6">
                  <c:v>27.034911509104013</c:v>
                </c:pt>
              </c:numCache>
            </c:numRef>
          </c:val>
          <c:extLst xmlns:c16r2="http://schemas.microsoft.com/office/drawing/2015/06/chart">
            <c:ext xmlns:c16="http://schemas.microsoft.com/office/drawing/2014/chart" uri="{C3380CC4-5D6E-409C-BE32-E72D297353CC}">
              <c16:uniqueId val="{00000001-E2B9-4D3B-8D91-9DE9D80DD0C5}"/>
            </c:ext>
          </c:extLst>
        </c:ser>
        <c:ser>
          <c:idx val="2"/>
          <c:order val="2"/>
          <c:tx>
            <c:strRef>
              <c:f>Cobalt!$C$48</c:f>
              <c:strCache>
                <c:ptCount val="1"/>
                <c:pt idx="0">
                  <c:v>SSP3 Baseline</c:v>
                </c:pt>
              </c:strCache>
            </c:strRef>
          </c:tx>
          <c:spPr>
            <a:solidFill>
              <a:schemeClr val="accent3"/>
            </a:solidFill>
            <a:ln>
              <a:noFill/>
            </a:ln>
            <a:effectLst/>
          </c:spPr>
          <c:invertIfNegative val="0"/>
          <c:cat>
            <c:numRef>
              <c:f>Cobalt!$D$45:$J$45</c:f>
              <c:numCache>
                <c:formatCode>General</c:formatCode>
                <c:ptCount val="7"/>
                <c:pt idx="0">
                  <c:v>2020</c:v>
                </c:pt>
                <c:pt idx="1">
                  <c:v>2025</c:v>
                </c:pt>
                <c:pt idx="2">
                  <c:v>2030</c:v>
                </c:pt>
                <c:pt idx="3">
                  <c:v>2035</c:v>
                </c:pt>
                <c:pt idx="4">
                  <c:v>2040</c:v>
                </c:pt>
                <c:pt idx="5">
                  <c:v>2045</c:v>
                </c:pt>
                <c:pt idx="6">
                  <c:v>2050</c:v>
                </c:pt>
              </c:numCache>
            </c:numRef>
          </c:cat>
          <c:val>
            <c:numRef>
              <c:f>Cobalt!$D$48:$J$48</c:f>
              <c:numCache>
                <c:formatCode>0.000</c:formatCode>
                <c:ptCount val="7"/>
                <c:pt idx="0">
                  <c:v>9.5343334901874908</c:v>
                </c:pt>
                <c:pt idx="1">
                  <c:v>13.84549273285451</c:v>
                </c:pt>
                <c:pt idx="2">
                  <c:v>17.568119714292489</c:v>
                </c:pt>
                <c:pt idx="3">
                  <c:v>20.319303962932437</c:v>
                </c:pt>
                <c:pt idx="4">
                  <c:v>21.78935769571256</c:v>
                </c:pt>
                <c:pt idx="5">
                  <c:v>21.650668580942391</c:v>
                </c:pt>
                <c:pt idx="6">
                  <c:v>19.553404162588006</c:v>
                </c:pt>
              </c:numCache>
            </c:numRef>
          </c:val>
          <c:extLst xmlns:c16r2="http://schemas.microsoft.com/office/drawing/2015/06/chart">
            <c:ext xmlns:c16="http://schemas.microsoft.com/office/drawing/2014/chart" uri="{C3380CC4-5D6E-409C-BE32-E72D297353CC}">
              <c16:uniqueId val="{00000002-E2B9-4D3B-8D91-9DE9D80DD0C5}"/>
            </c:ext>
          </c:extLst>
        </c:ser>
        <c:ser>
          <c:idx val="3"/>
          <c:order val="3"/>
          <c:tx>
            <c:strRef>
              <c:f>Cobalt!$C$49</c:f>
              <c:strCache>
                <c:ptCount val="1"/>
                <c:pt idx="0">
                  <c:v>SSP4 Baseline</c:v>
                </c:pt>
              </c:strCache>
            </c:strRef>
          </c:tx>
          <c:spPr>
            <a:solidFill>
              <a:schemeClr val="accent4"/>
            </a:solidFill>
            <a:ln>
              <a:noFill/>
            </a:ln>
            <a:effectLst/>
          </c:spPr>
          <c:invertIfNegative val="0"/>
          <c:cat>
            <c:numRef>
              <c:f>Cobalt!$D$45:$J$45</c:f>
              <c:numCache>
                <c:formatCode>General</c:formatCode>
                <c:ptCount val="7"/>
                <c:pt idx="0">
                  <c:v>2020</c:v>
                </c:pt>
                <c:pt idx="1">
                  <c:v>2025</c:v>
                </c:pt>
                <c:pt idx="2">
                  <c:v>2030</c:v>
                </c:pt>
                <c:pt idx="3">
                  <c:v>2035</c:v>
                </c:pt>
                <c:pt idx="4">
                  <c:v>2040</c:v>
                </c:pt>
                <c:pt idx="5">
                  <c:v>2045</c:v>
                </c:pt>
                <c:pt idx="6">
                  <c:v>2050</c:v>
                </c:pt>
              </c:numCache>
            </c:numRef>
          </c:cat>
          <c:val>
            <c:numRef>
              <c:f>Cobalt!$D$49:$J$49</c:f>
              <c:numCache>
                <c:formatCode>0.000</c:formatCode>
                <c:ptCount val="7"/>
                <c:pt idx="0">
                  <c:v>11.636814843711932</c:v>
                </c:pt>
                <c:pt idx="1">
                  <c:v>18.66700775038386</c:v>
                </c:pt>
                <c:pt idx="2">
                  <c:v>25.661058877448315</c:v>
                </c:pt>
                <c:pt idx="3">
                  <c:v>31.81888078483944</c:v>
                </c:pt>
                <c:pt idx="4">
                  <c:v>36.124962905531277</c:v>
                </c:pt>
                <c:pt idx="5">
                  <c:v>37.675667190640496</c:v>
                </c:pt>
                <c:pt idx="6">
                  <c:v>35.585510334157796</c:v>
                </c:pt>
              </c:numCache>
            </c:numRef>
          </c:val>
          <c:extLst xmlns:c16r2="http://schemas.microsoft.com/office/drawing/2015/06/chart">
            <c:ext xmlns:c16="http://schemas.microsoft.com/office/drawing/2014/chart" uri="{C3380CC4-5D6E-409C-BE32-E72D297353CC}">
              <c16:uniqueId val="{00000003-E2B9-4D3B-8D91-9DE9D80DD0C5}"/>
            </c:ext>
          </c:extLst>
        </c:ser>
        <c:ser>
          <c:idx val="4"/>
          <c:order val="4"/>
          <c:tx>
            <c:strRef>
              <c:f>Cobalt!$C$50</c:f>
              <c:strCache>
                <c:ptCount val="1"/>
                <c:pt idx="0">
                  <c:v>SSP5 Baseline</c:v>
                </c:pt>
              </c:strCache>
            </c:strRef>
          </c:tx>
          <c:spPr>
            <a:solidFill>
              <a:schemeClr val="accent5"/>
            </a:solidFill>
            <a:ln>
              <a:noFill/>
            </a:ln>
            <a:effectLst/>
          </c:spPr>
          <c:invertIfNegative val="0"/>
          <c:cat>
            <c:numRef>
              <c:f>Cobalt!$D$45:$J$45</c:f>
              <c:numCache>
                <c:formatCode>General</c:formatCode>
                <c:ptCount val="7"/>
                <c:pt idx="0">
                  <c:v>2020</c:v>
                </c:pt>
                <c:pt idx="1">
                  <c:v>2025</c:v>
                </c:pt>
                <c:pt idx="2">
                  <c:v>2030</c:v>
                </c:pt>
                <c:pt idx="3">
                  <c:v>2035</c:v>
                </c:pt>
                <c:pt idx="4">
                  <c:v>2040</c:v>
                </c:pt>
                <c:pt idx="5">
                  <c:v>2045</c:v>
                </c:pt>
                <c:pt idx="6">
                  <c:v>2050</c:v>
                </c:pt>
              </c:numCache>
            </c:numRef>
          </c:cat>
          <c:val>
            <c:numRef>
              <c:f>Cobalt!$D$50:$J$50</c:f>
              <c:numCache>
                <c:formatCode>0.000</c:formatCode>
                <c:ptCount val="7"/>
                <c:pt idx="0">
                  <c:v>8.20026535265721</c:v>
                </c:pt>
                <c:pt idx="1">
                  <c:v>11.590077481217731</c:v>
                </c:pt>
                <c:pt idx="2">
                  <c:v>15.217796466624167</c:v>
                </c:pt>
                <c:pt idx="3">
                  <c:v>18.696343817930419</c:v>
                </c:pt>
                <c:pt idx="4">
                  <c:v>21.434694174517805</c:v>
                </c:pt>
                <c:pt idx="5">
                  <c:v>22.904842102253685</c:v>
                </c:pt>
                <c:pt idx="6">
                  <c:v>22.409779744900508</c:v>
                </c:pt>
              </c:numCache>
            </c:numRef>
          </c:val>
          <c:extLst xmlns:c16r2="http://schemas.microsoft.com/office/drawing/2015/06/chart">
            <c:ext xmlns:c16="http://schemas.microsoft.com/office/drawing/2014/chart" uri="{C3380CC4-5D6E-409C-BE32-E72D297353CC}">
              <c16:uniqueId val="{00000004-E2B9-4D3B-8D91-9DE9D80DD0C5}"/>
            </c:ext>
          </c:extLst>
        </c:ser>
        <c:dLbls>
          <c:showLegendKey val="0"/>
          <c:showVal val="0"/>
          <c:showCatName val="0"/>
          <c:showSerName val="0"/>
          <c:showPercent val="0"/>
          <c:showBubbleSize val="0"/>
        </c:dLbls>
        <c:gapWidth val="150"/>
        <c:axId val="345533160"/>
        <c:axId val="345531592"/>
      </c:barChart>
      <c:lineChart>
        <c:grouping val="standard"/>
        <c:varyColors val="0"/>
        <c:ser>
          <c:idx val="5"/>
          <c:order val="5"/>
          <c:tx>
            <c:strRef>
              <c:f>Cobalt!$C$51</c:f>
              <c:strCache>
                <c:ptCount val="1"/>
                <c:pt idx="0">
                  <c:v>Average Supply</c:v>
                </c:pt>
              </c:strCache>
            </c:strRef>
          </c:tx>
          <c:spPr>
            <a:ln w="19050" cap="rnd">
              <a:solidFill>
                <a:schemeClr val="accent6"/>
              </a:solidFill>
              <a:round/>
            </a:ln>
            <a:effectLst/>
          </c:spPr>
          <c:marker>
            <c:symbol val="none"/>
          </c:marker>
          <c:cat>
            <c:numRef>
              <c:f>Cobalt!$D$45:$J$45</c:f>
              <c:numCache>
                <c:formatCode>General</c:formatCode>
                <c:ptCount val="7"/>
                <c:pt idx="0">
                  <c:v>2020</c:v>
                </c:pt>
                <c:pt idx="1">
                  <c:v>2025</c:v>
                </c:pt>
                <c:pt idx="2">
                  <c:v>2030</c:v>
                </c:pt>
                <c:pt idx="3">
                  <c:v>2035</c:v>
                </c:pt>
                <c:pt idx="4">
                  <c:v>2040</c:v>
                </c:pt>
                <c:pt idx="5">
                  <c:v>2045</c:v>
                </c:pt>
                <c:pt idx="6">
                  <c:v>2050</c:v>
                </c:pt>
              </c:numCache>
            </c:numRef>
          </c:cat>
          <c:val>
            <c:numRef>
              <c:f>Cobalt!$D$51:$J$51</c:f>
              <c:numCache>
                <c:formatCode>0.000</c:formatCode>
                <c:ptCount val="7"/>
                <c:pt idx="0">
                  <c:v>11.461774590470622</c:v>
                </c:pt>
                <c:pt idx="1">
                  <c:v>17.169385201449145</c:v>
                </c:pt>
                <c:pt idx="2">
                  <c:v>17.238718861705831</c:v>
                </c:pt>
                <c:pt idx="3">
                  <c:v>21.069500000000062</c:v>
                </c:pt>
                <c:pt idx="4">
                  <c:v>23.95799999999997</c:v>
                </c:pt>
                <c:pt idx="5">
                  <c:v>26.846499999999992</c:v>
                </c:pt>
                <c:pt idx="6">
                  <c:v>29.735000000000014</c:v>
                </c:pt>
              </c:numCache>
            </c:numRef>
          </c:val>
          <c:smooth val="0"/>
          <c:extLst xmlns:c16r2="http://schemas.microsoft.com/office/drawing/2015/06/chart">
            <c:ext xmlns:c16="http://schemas.microsoft.com/office/drawing/2014/chart" uri="{C3380CC4-5D6E-409C-BE32-E72D297353CC}">
              <c16:uniqueId val="{00000005-E2B9-4D3B-8D91-9DE9D80DD0C5}"/>
            </c:ext>
          </c:extLst>
        </c:ser>
        <c:dLbls>
          <c:showLegendKey val="0"/>
          <c:showVal val="0"/>
          <c:showCatName val="0"/>
          <c:showSerName val="0"/>
          <c:showPercent val="0"/>
          <c:showBubbleSize val="0"/>
        </c:dLbls>
        <c:marker val="1"/>
        <c:smooth val="0"/>
        <c:axId val="345533160"/>
        <c:axId val="345531592"/>
      </c:lineChart>
      <c:catAx>
        <c:axId val="345533160"/>
        <c:scaling>
          <c:orientation val="minMax"/>
        </c:scaling>
        <c:delete val="0"/>
        <c:axPos val="b"/>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45531592"/>
        <c:crosses val="autoZero"/>
        <c:auto val="1"/>
        <c:lblAlgn val="ctr"/>
        <c:lblOffset val="100"/>
        <c:noMultiLvlLbl val="0"/>
      </c:catAx>
      <c:valAx>
        <c:axId val="34553159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Cobalt</a:t>
                </a:r>
                <a:r>
                  <a:rPr lang="en-US" baseline="0"/>
                  <a:t> (k.tons)</a:t>
                </a:r>
                <a:endParaRPr lang="en-US"/>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4553316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050" b="1" i="1"/>
              <a:t>Co demand vs supply,</a:t>
            </a:r>
            <a:r>
              <a:rPr lang="en-US" sz="1050" b="1" i="1" baseline="0"/>
              <a:t> RCP2.6 scenarios</a:t>
            </a:r>
            <a:endParaRPr lang="en-US" sz="1050" b="1" i="1"/>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Cobalt!$L$46</c:f>
              <c:strCache>
                <c:ptCount val="1"/>
                <c:pt idx="0">
                  <c:v>SSP1 RCP2.6</c:v>
                </c:pt>
              </c:strCache>
            </c:strRef>
          </c:tx>
          <c:spPr>
            <a:solidFill>
              <a:schemeClr val="accent1"/>
            </a:solidFill>
            <a:ln>
              <a:noFill/>
            </a:ln>
            <a:effectLst/>
          </c:spPr>
          <c:invertIfNegative val="0"/>
          <c:cat>
            <c:numRef>
              <c:f>Cobalt!$M$45:$S$45</c:f>
              <c:numCache>
                <c:formatCode>General</c:formatCode>
                <c:ptCount val="7"/>
                <c:pt idx="0">
                  <c:v>2020</c:v>
                </c:pt>
                <c:pt idx="1">
                  <c:v>2025</c:v>
                </c:pt>
                <c:pt idx="2">
                  <c:v>2030</c:v>
                </c:pt>
                <c:pt idx="3">
                  <c:v>2035</c:v>
                </c:pt>
                <c:pt idx="4">
                  <c:v>2040</c:v>
                </c:pt>
                <c:pt idx="5">
                  <c:v>2045</c:v>
                </c:pt>
                <c:pt idx="6">
                  <c:v>2050</c:v>
                </c:pt>
              </c:numCache>
            </c:numRef>
          </c:cat>
          <c:val>
            <c:numRef>
              <c:f>Cobalt!$M$46:$S$46</c:f>
              <c:numCache>
                <c:formatCode>0.000</c:formatCode>
                <c:ptCount val="7"/>
                <c:pt idx="0">
                  <c:v>15.304078268974315</c:v>
                </c:pt>
                <c:pt idx="1">
                  <c:v>26.784231679015527</c:v>
                </c:pt>
                <c:pt idx="2">
                  <c:v>38.433789775250077</c:v>
                </c:pt>
                <c:pt idx="3">
                  <c:v>49.009167081040509</c:v>
                </c:pt>
                <c:pt idx="4">
                  <c:v>56.914834153142216</c:v>
                </c:pt>
                <c:pt idx="5">
                  <c:v>60.520801215892945</c:v>
                </c:pt>
                <c:pt idx="6">
                  <c:v>58.113925066320462</c:v>
                </c:pt>
              </c:numCache>
            </c:numRef>
          </c:val>
          <c:extLst xmlns:c16r2="http://schemas.microsoft.com/office/drawing/2015/06/chart">
            <c:ext xmlns:c16="http://schemas.microsoft.com/office/drawing/2014/chart" uri="{C3380CC4-5D6E-409C-BE32-E72D297353CC}">
              <c16:uniqueId val="{00000000-76DF-42F8-91C6-671BC4643D12}"/>
            </c:ext>
          </c:extLst>
        </c:ser>
        <c:ser>
          <c:idx val="1"/>
          <c:order val="1"/>
          <c:tx>
            <c:strRef>
              <c:f>Cobalt!$L$47</c:f>
              <c:strCache>
                <c:ptCount val="1"/>
                <c:pt idx="0">
                  <c:v>SSP2 RCP2.6</c:v>
                </c:pt>
              </c:strCache>
            </c:strRef>
          </c:tx>
          <c:spPr>
            <a:solidFill>
              <a:schemeClr val="accent2"/>
            </a:solidFill>
            <a:ln>
              <a:noFill/>
            </a:ln>
            <a:effectLst/>
          </c:spPr>
          <c:invertIfNegative val="0"/>
          <c:cat>
            <c:numRef>
              <c:f>Cobalt!$M$45:$S$45</c:f>
              <c:numCache>
                <c:formatCode>General</c:formatCode>
                <c:ptCount val="7"/>
                <c:pt idx="0">
                  <c:v>2020</c:v>
                </c:pt>
                <c:pt idx="1">
                  <c:v>2025</c:v>
                </c:pt>
                <c:pt idx="2">
                  <c:v>2030</c:v>
                </c:pt>
                <c:pt idx="3">
                  <c:v>2035</c:v>
                </c:pt>
                <c:pt idx="4">
                  <c:v>2040</c:v>
                </c:pt>
                <c:pt idx="5">
                  <c:v>2045</c:v>
                </c:pt>
                <c:pt idx="6">
                  <c:v>2050</c:v>
                </c:pt>
              </c:numCache>
            </c:numRef>
          </c:cat>
          <c:val>
            <c:numRef>
              <c:f>Cobalt!$M$47:$S$47</c:f>
              <c:numCache>
                <c:formatCode>0.000</c:formatCode>
                <c:ptCount val="7"/>
                <c:pt idx="0">
                  <c:v>15.193886934364624</c:v>
                </c:pt>
                <c:pt idx="1">
                  <c:v>26.168034231275232</c:v>
                </c:pt>
                <c:pt idx="2">
                  <c:v>36.660688434837759</c:v>
                </c:pt>
                <c:pt idx="3">
                  <c:v>45.51915730100967</c:v>
                </c:pt>
                <c:pt idx="4">
                  <c:v>51.691455286614968</c:v>
                </c:pt>
                <c:pt idx="5">
                  <c:v>53.988408548180715</c:v>
                </c:pt>
                <c:pt idx="6">
                  <c:v>51.131245680261941</c:v>
                </c:pt>
              </c:numCache>
            </c:numRef>
          </c:val>
          <c:extLst xmlns:c16r2="http://schemas.microsoft.com/office/drawing/2015/06/chart">
            <c:ext xmlns:c16="http://schemas.microsoft.com/office/drawing/2014/chart" uri="{C3380CC4-5D6E-409C-BE32-E72D297353CC}">
              <c16:uniqueId val="{00000001-76DF-42F8-91C6-671BC4643D12}"/>
            </c:ext>
          </c:extLst>
        </c:ser>
        <c:ser>
          <c:idx val="2"/>
          <c:order val="2"/>
          <c:tx>
            <c:strRef>
              <c:f>Cobalt!$L$48</c:f>
              <c:strCache>
                <c:ptCount val="1"/>
                <c:pt idx="0">
                  <c:v>SSP3 RCP2.6</c:v>
                </c:pt>
              </c:strCache>
            </c:strRef>
          </c:tx>
          <c:spPr>
            <a:solidFill>
              <a:schemeClr val="accent3"/>
            </a:solidFill>
            <a:ln>
              <a:noFill/>
            </a:ln>
            <a:effectLst/>
          </c:spPr>
          <c:invertIfNegative val="0"/>
          <c:cat>
            <c:numRef>
              <c:f>Cobalt!$M$45:$S$45</c:f>
              <c:numCache>
                <c:formatCode>General</c:formatCode>
                <c:ptCount val="7"/>
                <c:pt idx="0">
                  <c:v>2020</c:v>
                </c:pt>
                <c:pt idx="1">
                  <c:v>2025</c:v>
                </c:pt>
                <c:pt idx="2">
                  <c:v>2030</c:v>
                </c:pt>
                <c:pt idx="3">
                  <c:v>2035</c:v>
                </c:pt>
                <c:pt idx="4">
                  <c:v>2040</c:v>
                </c:pt>
                <c:pt idx="5">
                  <c:v>2045</c:v>
                </c:pt>
                <c:pt idx="6">
                  <c:v>2050</c:v>
                </c:pt>
              </c:numCache>
            </c:numRef>
          </c:cat>
          <c:val>
            <c:numRef>
              <c:f>Cobalt!$M$48:$S$48</c:f>
              <c:numCache>
                <c:formatCode>0.000</c:formatCode>
                <c:ptCount val="7"/>
                <c:pt idx="0">
                  <c:v>14.845891199362134</c:v>
                </c:pt>
                <c:pt idx="1">
                  <c:v>24.985693185089797</c:v>
                </c:pt>
                <c:pt idx="2">
                  <c:v>34.057327728739835</c:v>
                </c:pt>
                <c:pt idx="3">
                  <c:v>41.097321309643441</c:v>
                </c:pt>
                <c:pt idx="4">
                  <c:v>45.325196015386517</c:v>
                </c:pt>
                <c:pt idx="5">
                  <c:v>45.944556541328332</c:v>
                </c:pt>
                <c:pt idx="6">
                  <c:v>42.117749183545534</c:v>
                </c:pt>
              </c:numCache>
            </c:numRef>
          </c:val>
          <c:extLst xmlns:c16r2="http://schemas.microsoft.com/office/drawing/2015/06/chart">
            <c:ext xmlns:c16="http://schemas.microsoft.com/office/drawing/2014/chart" uri="{C3380CC4-5D6E-409C-BE32-E72D297353CC}">
              <c16:uniqueId val="{00000002-76DF-42F8-91C6-671BC4643D12}"/>
            </c:ext>
          </c:extLst>
        </c:ser>
        <c:ser>
          <c:idx val="3"/>
          <c:order val="3"/>
          <c:tx>
            <c:strRef>
              <c:f>Cobalt!$L$49</c:f>
              <c:strCache>
                <c:ptCount val="1"/>
                <c:pt idx="0">
                  <c:v>SSP4 RCP2.6</c:v>
                </c:pt>
              </c:strCache>
            </c:strRef>
          </c:tx>
          <c:spPr>
            <a:solidFill>
              <a:schemeClr val="accent4"/>
            </a:solidFill>
            <a:ln>
              <a:noFill/>
            </a:ln>
            <a:effectLst/>
          </c:spPr>
          <c:invertIfNegative val="0"/>
          <c:cat>
            <c:numRef>
              <c:f>Cobalt!$M$45:$S$45</c:f>
              <c:numCache>
                <c:formatCode>General</c:formatCode>
                <c:ptCount val="7"/>
                <c:pt idx="0">
                  <c:v>2020</c:v>
                </c:pt>
                <c:pt idx="1">
                  <c:v>2025</c:v>
                </c:pt>
                <c:pt idx="2">
                  <c:v>2030</c:v>
                </c:pt>
                <c:pt idx="3">
                  <c:v>2035</c:v>
                </c:pt>
                <c:pt idx="4">
                  <c:v>2040</c:v>
                </c:pt>
                <c:pt idx="5">
                  <c:v>2045</c:v>
                </c:pt>
                <c:pt idx="6">
                  <c:v>2050</c:v>
                </c:pt>
              </c:numCache>
            </c:numRef>
          </c:cat>
          <c:val>
            <c:numRef>
              <c:f>Cobalt!$M$49:$S$49</c:f>
              <c:numCache>
                <c:formatCode>0.000</c:formatCode>
                <c:ptCount val="7"/>
                <c:pt idx="0">
                  <c:v>15.140253336562761</c:v>
                </c:pt>
                <c:pt idx="1">
                  <c:v>26.390969845128922</c:v>
                </c:pt>
                <c:pt idx="2">
                  <c:v>37.698927930748809</c:v>
                </c:pt>
                <c:pt idx="3">
                  <c:v>47.791679164490937</c:v>
                </c:pt>
                <c:pt idx="4">
                  <c:v>55.04650105165512</c:v>
                </c:pt>
                <c:pt idx="5">
                  <c:v>57.993389486151536</c:v>
                </c:pt>
                <c:pt idx="6">
                  <c:v>55.188484939974281</c:v>
                </c:pt>
              </c:numCache>
            </c:numRef>
          </c:val>
          <c:extLst xmlns:c16r2="http://schemas.microsoft.com/office/drawing/2015/06/chart">
            <c:ext xmlns:c16="http://schemas.microsoft.com/office/drawing/2014/chart" uri="{C3380CC4-5D6E-409C-BE32-E72D297353CC}">
              <c16:uniqueId val="{00000003-76DF-42F8-91C6-671BC4643D12}"/>
            </c:ext>
          </c:extLst>
        </c:ser>
        <c:ser>
          <c:idx val="4"/>
          <c:order val="4"/>
          <c:tx>
            <c:strRef>
              <c:f>Cobalt!$L$50</c:f>
              <c:strCache>
                <c:ptCount val="1"/>
                <c:pt idx="0">
                  <c:v>SSP5 RCP2.6</c:v>
                </c:pt>
              </c:strCache>
            </c:strRef>
          </c:tx>
          <c:spPr>
            <a:solidFill>
              <a:schemeClr val="accent5"/>
            </a:solidFill>
            <a:ln>
              <a:noFill/>
            </a:ln>
            <a:effectLst/>
          </c:spPr>
          <c:invertIfNegative val="0"/>
          <c:cat>
            <c:numRef>
              <c:f>Cobalt!$M$45:$S$45</c:f>
              <c:numCache>
                <c:formatCode>General</c:formatCode>
                <c:ptCount val="7"/>
                <c:pt idx="0">
                  <c:v>2020</c:v>
                </c:pt>
                <c:pt idx="1">
                  <c:v>2025</c:v>
                </c:pt>
                <c:pt idx="2">
                  <c:v>2030</c:v>
                </c:pt>
                <c:pt idx="3">
                  <c:v>2035</c:v>
                </c:pt>
                <c:pt idx="4">
                  <c:v>2040</c:v>
                </c:pt>
                <c:pt idx="5">
                  <c:v>2045</c:v>
                </c:pt>
                <c:pt idx="6">
                  <c:v>2050</c:v>
                </c:pt>
              </c:numCache>
            </c:numRef>
          </c:cat>
          <c:val>
            <c:numRef>
              <c:f>Cobalt!$M$50:$S$50</c:f>
              <c:numCache>
                <c:formatCode>0.000</c:formatCode>
                <c:ptCount val="7"/>
                <c:pt idx="0">
                  <c:v>15.623515924008261</c:v>
                </c:pt>
                <c:pt idx="1">
                  <c:v>28.138759392616546</c:v>
                </c:pt>
                <c:pt idx="2">
                  <c:v>41.94890262476693</c:v>
                </c:pt>
                <c:pt idx="3">
                  <c:v>55.760751169362713</c:v>
                </c:pt>
                <c:pt idx="4">
                  <c:v>67.459240927851084</c:v>
                </c:pt>
                <c:pt idx="5">
                  <c:v>74.960424864997265</c:v>
                </c:pt>
                <c:pt idx="6">
                  <c:v>75.553576890415968</c:v>
                </c:pt>
              </c:numCache>
            </c:numRef>
          </c:val>
          <c:extLst xmlns:c16r2="http://schemas.microsoft.com/office/drawing/2015/06/chart">
            <c:ext xmlns:c16="http://schemas.microsoft.com/office/drawing/2014/chart" uri="{C3380CC4-5D6E-409C-BE32-E72D297353CC}">
              <c16:uniqueId val="{00000004-76DF-42F8-91C6-671BC4643D12}"/>
            </c:ext>
          </c:extLst>
        </c:ser>
        <c:dLbls>
          <c:showLegendKey val="0"/>
          <c:showVal val="0"/>
          <c:showCatName val="0"/>
          <c:showSerName val="0"/>
          <c:showPercent val="0"/>
          <c:showBubbleSize val="0"/>
        </c:dLbls>
        <c:gapWidth val="150"/>
        <c:axId val="345529240"/>
        <c:axId val="345529632"/>
      </c:barChart>
      <c:lineChart>
        <c:grouping val="standard"/>
        <c:varyColors val="0"/>
        <c:ser>
          <c:idx val="5"/>
          <c:order val="5"/>
          <c:tx>
            <c:strRef>
              <c:f>Cobalt!$L$51</c:f>
              <c:strCache>
                <c:ptCount val="1"/>
                <c:pt idx="0">
                  <c:v>Average Supply</c:v>
                </c:pt>
              </c:strCache>
            </c:strRef>
          </c:tx>
          <c:spPr>
            <a:ln w="19050" cap="rnd">
              <a:solidFill>
                <a:schemeClr val="accent6"/>
              </a:solidFill>
              <a:round/>
            </a:ln>
            <a:effectLst/>
          </c:spPr>
          <c:marker>
            <c:symbol val="none"/>
          </c:marker>
          <c:cat>
            <c:numRef>
              <c:f>Cobalt!$M$45:$S$45</c:f>
              <c:numCache>
                <c:formatCode>General</c:formatCode>
                <c:ptCount val="7"/>
                <c:pt idx="0">
                  <c:v>2020</c:v>
                </c:pt>
                <c:pt idx="1">
                  <c:v>2025</c:v>
                </c:pt>
                <c:pt idx="2">
                  <c:v>2030</c:v>
                </c:pt>
                <c:pt idx="3">
                  <c:v>2035</c:v>
                </c:pt>
                <c:pt idx="4">
                  <c:v>2040</c:v>
                </c:pt>
                <c:pt idx="5">
                  <c:v>2045</c:v>
                </c:pt>
                <c:pt idx="6">
                  <c:v>2050</c:v>
                </c:pt>
              </c:numCache>
            </c:numRef>
          </c:cat>
          <c:val>
            <c:numRef>
              <c:f>Cobalt!$M$51:$S$51</c:f>
              <c:numCache>
                <c:formatCode>0.000</c:formatCode>
                <c:ptCount val="7"/>
                <c:pt idx="0">
                  <c:v>11.461774590470622</c:v>
                </c:pt>
                <c:pt idx="1">
                  <c:v>17.169385201449145</c:v>
                </c:pt>
                <c:pt idx="2">
                  <c:v>17.238718861705831</c:v>
                </c:pt>
                <c:pt idx="3">
                  <c:v>21.069500000000062</c:v>
                </c:pt>
                <c:pt idx="4">
                  <c:v>23.95799999999997</c:v>
                </c:pt>
                <c:pt idx="5">
                  <c:v>26.846499999999992</c:v>
                </c:pt>
                <c:pt idx="6">
                  <c:v>29.735000000000014</c:v>
                </c:pt>
              </c:numCache>
            </c:numRef>
          </c:val>
          <c:smooth val="0"/>
          <c:extLst xmlns:c16r2="http://schemas.microsoft.com/office/drawing/2015/06/chart">
            <c:ext xmlns:c16="http://schemas.microsoft.com/office/drawing/2014/chart" uri="{C3380CC4-5D6E-409C-BE32-E72D297353CC}">
              <c16:uniqueId val="{00000005-76DF-42F8-91C6-671BC4643D12}"/>
            </c:ext>
          </c:extLst>
        </c:ser>
        <c:dLbls>
          <c:showLegendKey val="0"/>
          <c:showVal val="0"/>
          <c:showCatName val="0"/>
          <c:showSerName val="0"/>
          <c:showPercent val="0"/>
          <c:showBubbleSize val="0"/>
        </c:dLbls>
        <c:marker val="1"/>
        <c:smooth val="0"/>
        <c:axId val="345529240"/>
        <c:axId val="345529632"/>
      </c:lineChart>
      <c:catAx>
        <c:axId val="345529240"/>
        <c:scaling>
          <c:orientation val="minMax"/>
        </c:scaling>
        <c:delete val="0"/>
        <c:axPos val="b"/>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45529632"/>
        <c:crosses val="autoZero"/>
        <c:auto val="1"/>
        <c:lblAlgn val="ctr"/>
        <c:lblOffset val="100"/>
        <c:noMultiLvlLbl val="0"/>
      </c:catAx>
      <c:valAx>
        <c:axId val="34552963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050" b="0" i="0" baseline="0">
                    <a:effectLst/>
                  </a:rPr>
                  <a:t>Cobalt (k.tons)</a:t>
                </a:r>
                <a:endParaRPr lang="en-US" sz="500">
                  <a:effectLst/>
                </a:endParaRP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4552924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050" b="1" i="1"/>
              <a:t>Ni demand vs supply, Baseline scenario</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Nickel!$C$46</c:f>
              <c:strCache>
                <c:ptCount val="1"/>
                <c:pt idx="0">
                  <c:v>SSP1 Baseline</c:v>
                </c:pt>
              </c:strCache>
            </c:strRef>
          </c:tx>
          <c:spPr>
            <a:solidFill>
              <a:schemeClr val="accent1"/>
            </a:solidFill>
            <a:ln>
              <a:noFill/>
            </a:ln>
            <a:effectLst/>
          </c:spPr>
          <c:invertIfNegative val="0"/>
          <c:cat>
            <c:numRef>
              <c:f>Nickel!$D$45:$J$45</c:f>
              <c:numCache>
                <c:formatCode>General</c:formatCode>
                <c:ptCount val="7"/>
                <c:pt idx="0">
                  <c:v>2020</c:v>
                </c:pt>
                <c:pt idx="1">
                  <c:v>2025</c:v>
                </c:pt>
                <c:pt idx="2">
                  <c:v>2030</c:v>
                </c:pt>
                <c:pt idx="3">
                  <c:v>2035</c:v>
                </c:pt>
                <c:pt idx="4">
                  <c:v>2040</c:v>
                </c:pt>
                <c:pt idx="5">
                  <c:v>2045</c:v>
                </c:pt>
                <c:pt idx="6">
                  <c:v>2050</c:v>
                </c:pt>
              </c:numCache>
            </c:numRef>
          </c:cat>
          <c:val>
            <c:numRef>
              <c:f>Nickel!$D$46:$J$46</c:f>
              <c:numCache>
                <c:formatCode>0.000</c:formatCode>
                <c:ptCount val="7"/>
                <c:pt idx="0">
                  <c:v>45.436935718576997</c:v>
                </c:pt>
                <c:pt idx="1">
                  <c:v>83.223512729862307</c:v>
                </c:pt>
                <c:pt idx="2">
                  <c:v>132.04126169461415</c:v>
                </c:pt>
                <c:pt idx="3">
                  <c:v>192.75495363327542</c:v>
                </c:pt>
                <c:pt idx="4">
                  <c:v>265.36526301441131</c:v>
                </c:pt>
                <c:pt idx="5">
                  <c:v>349.7700129300876</c:v>
                </c:pt>
                <c:pt idx="6">
                  <c:v>445.14336242070021</c:v>
                </c:pt>
              </c:numCache>
            </c:numRef>
          </c:val>
          <c:extLst xmlns:c16r2="http://schemas.microsoft.com/office/drawing/2015/06/chart">
            <c:ext xmlns:c16="http://schemas.microsoft.com/office/drawing/2014/chart" uri="{C3380CC4-5D6E-409C-BE32-E72D297353CC}">
              <c16:uniqueId val="{00000000-8308-4D09-B3CB-E27F963EC95F}"/>
            </c:ext>
          </c:extLst>
        </c:ser>
        <c:ser>
          <c:idx val="1"/>
          <c:order val="1"/>
          <c:tx>
            <c:strRef>
              <c:f>Nickel!$C$47</c:f>
              <c:strCache>
                <c:ptCount val="1"/>
                <c:pt idx="0">
                  <c:v>SSP2 Baseline</c:v>
                </c:pt>
              </c:strCache>
            </c:strRef>
          </c:tx>
          <c:spPr>
            <a:solidFill>
              <a:schemeClr val="accent2"/>
            </a:solidFill>
            <a:ln>
              <a:noFill/>
            </a:ln>
            <a:effectLst/>
          </c:spPr>
          <c:invertIfNegative val="0"/>
          <c:cat>
            <c:numRef>
              <c:f>Nickel!$D$45:$J$45</c:f>
              <c:numCache>
                <c:formatCode>General</c:formatCode>
                <c:ptCount val="7"/>
                <c:pt idx="0">
                  <c:v>2020</c:v>
                </c:pt>
                <c:pt idx="1">
                  <c:v>2025</c:v>
                </c:pt>
                <c:pt idx="2">
                  <c:v>2030</c:v>
                </c:pt>
                <c:pt idx="3">
                  <c:v>2035</c:v>
                </c:pt>
                <c:pt idx="4">
                  <c:v>2040</c:v>
                </c:pt>
                <c:pt idx="5">
                  <c:v>2045</c:v>
                </c:pt>
                <c:pt idx="6">
                  <c:v>2050</c:v>
                </c:pt>
              </c:numCache>
            </c:numRef>
          </c:cat>
          <c:val>
            <c:numRef>
              <c:f>Nickel!$D$47:$J$47</c:f>
              <c:numCache>
                <c:formatCode>0.000</c:formatCode>
                <c:ptCount val="7"/>
                <c:pt idx="0">
                  <c:v>38.968419504651564</c:v>
                </c:pt>
                <c:pt idx="1">
                  <c:v>66.884491205216818</c:v>
                </c:pt>
                <c:pt idx="2">
                  <c:v>101.09508446154445</c:v>
                </c:pt>
                <c:pt idx="3">
                  <c:v>141.59636788155467</c:v>
                </c:pt>
                <c:pt idx="4">
                  <c:v>188.75276253570186</c:v>
                </c:pt>
                <c:pt idx="5">
                  <c:v>242.6494001536793</c:v>
                </c:pt>
                <c:pt idx="6">
                  <c:v>302.98006422720323</c:v>
                </c:pt>
              </c:numCache>
            </c:numRef>
          </c:val>
          <c:extLst xmlns:c16r2="http://schemas.microsoft.com/office/drawing/2015/06/chart">
            <c:ext xmlns:c16="http://schemas.microsoft.com/office/drawing/2014/chart" uri="{C3380CC4-5D6E-409C-BE32-E72D297353CC}">
              <c16:uniqueId val="{00000001-8308-4D09-B3CB-E27F963EC95F}"/>
            </c:ext>
          </c:extLst>
        </c:ser>
        <c:ser>
          <c:idx val="2"/>
          <c:order val="2"/>
          <c:tx>
            <c:strRef>
              <c:f>Nickel!$C$48</c:f>
              <c:strCache>
                <c:ptCount val="1"/>
                <c:pt idx="0">
                  <c:v>SSP3 Baseline</c:v>
                </c:pt>
              </c:strCache>
            </c:strRef>
          </c:tx>
          <c:spPr>
            <a:solidFill>
              <a:schemeClr val="accent3"/>
            </a:solidFill>
            <a:ln>
              <a:noFill/>
            </a:ln>
            <a:effectLst/>
          </c:spPr>
          <c:invertIfNegative val="0"/>
          <c:cat>
            <c:numRef>
              <c:f>Nickel!$D$45:$J$45</c:f>
              <c:numCache>
                <c:formatCode>General</c:formatCode>
                <c:ptCount val="7"/>
                <c:pt idx="0">
                  <c:v>2020</c:v>
                </c:pt>
                <c:pt idx="1">
                  <c:v>2025</c:v>
                </c:pt>
                <c:pt idx="2">
                  <c:v>2030</c:v>
                </c:pt>
                <c:pt idx="3">
                  <c:v>2035</c:v>
                </c:pt>
                <c:pt idx="4">
                  <c:v>2040</c:v>
                </c:pt>
                <c:pt idx="5">
                  <c:v>2045</c:v>
                </c:pt>
                <c:pt idx="6">
                  <c:v>2050</c:v>
                </c:pt>
              </c:numCache>
            </c:numRef>
          </c:cat>
          <c:val>
            <c:numRef>
              <c:f>Nickel!$D$48:$J$48</c:f>
              <c:numCache>
                <c:formatCode>0.000</c:formatCode>
                <c:ptCount val="7"/>
                <c:pt idx="0">
                  <c:v>35.575606173165262</c:v>
                </c:pt>
                <c:pt idx="1">
                  <c:v>58.123868117020976</c:v>
                </c:pt>
                <c:pt idx="2">
                  <c:v>84.295415132111472</c:v>
                </c:pt>
                <c:pt idx="3">
                  <c:v>113.75970840522456</c:v>
                </c:pt>
                <c:pt idx="4">
                  <c:v>146.41352051634723</c:v>
                </c:pt>
                <c:pt idx="5">
                  <c:v>181.89966693482802</c:v>
                </c:pt>
                <c:pt idx="6">
                  <c:v>219.13486371303159</c:v>
                </c:pt>
              </c:numCache>
            </c:numRef>
          </c:val>
          <c:extLst xmlns:c16r2="http://schemas.microsoft.com/office/drawing/2015/06/chart">
            <c:ext xmlns:c16="http://schemas.microsoft.com/office/drawing/2014/chart" uri="{C3380CC4-5D6E-409C-BE32-E72D297353CC}">
              <c16:uniqueId val="{00000002-8308-4D09-B3CB-E27F963EC95F}"/>
            </c:ext>
          </c:extLst>
        </c:ser>
        <c:ser>
          <c:idx val="3"/>
          <c:order val="3"/>
          <c:tx>
            <c:strRef>
              <c:f>Nickel!$C$49</c:f>
              <c:strCache>
                <c:ptCount val="1"/>
                <c:pt idx="0">
                  <c:v>SSP4 Baseline</c:v>
                </c:pt>
              </c:strCache>
            </c:strRef>
          </c:tx>
          <c:spPr>
            <a:solidFill>
              <a:schemeClr val="accent4"/>
            </a:solidFill>
            <a:ln>
              <a:noFill/>
            </a:ln>
            <a:effectLst/>
          </c:spPr>
          <c:invertIfNegative val="0"/>
          <c:cat>
            <c:numRef>
              <c:f>Nickel!$D$45:$J$45</c:f>
              <c:numCache>
                <c:formatCode>General</c:formatCode>
                <c:ptCount val="7"/>
                <c:pt idx="0">
                  <c:v>2020</c:v>
                </c:pt>
                <c:pt idx="1">
                  <c:v>2025</c:v>
                </c:pt>
                <c:pt idx="2">
                  <c:v>2030</c:v>
                </c:pt>
                <c:pt idx="3">
                  <c:v>2035</c:v>
                </c:pt>
                <c:pt idx="4">
                  <c:v>2040</c:v>
                </c:pt>
                <c:pt idx="5">
                  <c:v>2045</c:v>
                </c:pt>
                <c:pt idx="6">
                  <c:v>2050</c:v>
                </c:pt>
              </c:numCache>
            </c:numRef>
          </c:cat>
          <c:val>
            <c:numRef>
              <c:f>Nickel!$D$49:$J$49</c:f>
              <c:numCache>
                <c:formatCode>0.000</c:formatCode>
                <c:ptCount val="7"/>
                <c:pt idx="0">
                  <c:v>43.420627400541917</c:v>
                </c:pt>
                <c:pt idx="1">
                  <c:v>78.364758666051955</c:v>
                </c:pt>
                <c:pt idx="2">
                  <c:v>123.12698490119401</c:v>
                </c:pt>
                <c:pt idx="3">
                  <c:v>178.14126933024872</c:v>
                </c:pt>
                <c:pt idx="4">
                  <c:v>242.74157464320422</c:v>
                </c:pt>
                <c:pt idx="5">
                  <c:v>316.53485839958455</c:v>
                </c:pt>
                <c:pt idx="6">
                  <c:v>398.80656546518355</c:v>
                </c:pt>
              </c:numCache>
            </c:numRef>
          </c:val>
          <c:extLst xmlns:c16r2="http://schemas.microsoft.com/office/drawing/2015/06/chart">
            <c:ext xmlns:c16="http://schemas.microsoft.com/office/drawing/2014/chart" uri="{C3380CC4-5D6E-409C-BE32-E72D297353CC}">
              <c16:uniqueId val="{00000003-8308-4D09-B3CB-E27F963EC95F}"/>
            </c:ext>
          </c:extLst>
        </c:ser>
        <c:ser>
          <c:idx val="4"/>
          <c:order val="4"/>
          <c:tx>
            <c:strRef>
              <c:f>Nickel!$C$50</c:f>
              <c:strCache>
                <c:ptCount val="1"/>
                <c:pt idx="0">
                  <c:v>SSP5 Baseline</c:v>
                </c:pt>
              </c:strCache>
            </c:strRef>
          </c:tx>
          <c:spPr>
            <a:solidFill>
              <a:schemeClr val="accent5"/>
            </a:solidFill>
            <a:ln>
              <a:noFill/>
            </a:ln>
            <a:effectLst/>
          </c:spPr>
          <c:invertIfNegative val="0"/>
          <c:cat>
            <c:numRef>
              <c:f>Nickel!$D$45:$J$45</c:f>
              <c:numCache>
                <c:formatCode>General</c:formatCode>
                <c:ptCount val="7"/>
                <c:pt idx="0">
                  <c:v>2020</c:v>
                </c:pt>
                <c:pt idx="1">
                  <c:v>2025</c:v>
                </c:pt>
                <c:pt idx="2">
                  <c:v>2030</c:v>
                </c:pt>
                <c:pt idx="3">
                  <c:v>2035</c:v>
                </c:pt>
                <c:pt idx="4">
                  <c:v>2040</c:v>
                </c:pt>
                <c:pt idx="5">
                  <c:v>2045</c:v>
                </c:pt>
                <c:pt idx="6">
                  <c:v>2050</c:v>
                </c:pt>
              </c:numCache>
            </c:numRef>
          </c:cat>
          <c:val>
            <c:numRef>
              <c:f>Nickel!$D$50:$J$50</c:f>
              <c:numCache>
                <c:formatCode>0.000</c:formatCode>
                <c:ptCount val="7"/>
                <c:pt idx="0">
                  <c:v>30.597777076061586</c:v>
                </c:pt>
                <c:pt idx="1">
                  <c:v>48.655555131367741</c:v>
                </c:pt>
                <c:pt idx="2">
                  <c:v>73.018085680874151</c:v>
                </c:pt>
                <c:pt idx="3">
                  <c:v>104.67339948511894</c:v>
                </c:pt>
                <c:pt idx="4">
                  <c:v>144.03036010097316</c:v>
                </c:pt>
                <c:pt idx="5">
                  <c:v>192.43669700168772</c:v>
                </c:pt>
                <c:pt idx="6">
                  <c:v>251.14624488935337</c:v>
                </c:pt>
              </c:numCache>
            </c:numRef>
          </c:val>
          <c:extLst xmlns:c16r2="http://schemas.microsoft.com/office/drawing/2015/06/chart">
            <c:ext xmlns:c16="http://schemas.microsoft.com/office/drawing/2014/chart" uri="{C3380CC4-5D6E-409C-BE32-E72D297353CC}">
              <c16:uniqueId val="{00000004-8308-4D09-B3CB-E27F963EC95F}"/>
            </c:ext>
          </c:extLst>
        </c:ser>
        <c:dLbls>
          <c:showLegendKey val="0"/>
          <c:showVal val="0"/>
          <c:showCatName val="0"/>
          <c:showSerName val="0"/>
          <c:showPercent val="0"/>
          <c:showBubbleSize val="0"/>
        </c:dLbls>
        <c:gapWidth val="150"/>
        <c:axId val="345531200"/>
        <c:axId val="345526104"/>
      </c:barChart>
      <c:lineChart>
        <c:grouping val="standard"/>
        <c:varyColors val="0"/>
        <c:ser>
          <c:idx val="5"/>
          <c:order val="5"/>
          <c:tx>
            <c:strRef>
              <c:f>Nickel!$C$51</c:f>
              <c:strCache>
                <c:ptCount val="1"/>
                <c:pt idx="0">
                  <c:v>Average Supply</c:v>
                </c:pt>
              </c:strCache>
            </c:strRef>
          </c:tx>
          <c:spPr>
            <a:ln w="19050" cap="rnd">
              <a:solidFill>
                <a:schemeClr val="accent6"/>
              </a:solidFill>
              <a:round/>
            </a:ln>
            <a:effectLst/>
          </c:spPr>
          <c:marker>
            <c:symbol val="none"/>
          </c:marker>
          <c:cat>
            <c:numRef>
              <c:f>Nickel!$D$45:$J$45</c:f>
              <c:numCache>
                <c:formatCode>General</c:formatCode>
                <c:ptCount val="7"/>
                <c:pt idx="0">
                  <c:v>2020</c:v>
                </c:pt>
                <c:pt idx="1">
                  <c:v>2025</c:v>
                </c:pt>
                <c:pt idx="2">
                  <c:v>2030</c:v>
                </c:pt>
                <c:pt idx="3">
                  <c:v>2035</c:v>
                </c:pt>
                <c:pt idx="4">
                  <c:v>2040</c:v>
                </c:pt>
                <c:pt idx="5">
                  <c:v>2045</c:v>
                </c:pt>
                <c:pt idx="6">
                  <c:v>2050</c:v>
                </c:pt>
              </c:numCache>
            </c:numRef>
          </c:cat>
          <c:val>
            <c:numRef>
              <c:f>Nickel!$D$51:$J$51</c:f>
              <c:numCache>
                <c:formatCode>0.000</c:formatCode>
                <c:ptCount val="7"/>
                <c:pt idx="0">
                  <c:v>12.283113247871166</c:v>
                </c:pt>
                <c:pt idx="1">
                  <c:v>56.5380822583937</c:v>
                </c:pt>
                <c:pt idx="2">
                  <c:v>157.05566935497515</c:v>
                </c:pt>
                <c:pt idx="3">
                  <c:v>171.4899800752581</c:v>
                </c:pt>
                <c:pt idx="4">
                  <c:v>184.28933947342898</c:v>
                </c:pt>
                <c:pt idx="5">
                  <c:v>195.67611986252737</c:v>
                </c:pt>
                <c:pt idx="6">
                  <c:v>205.8980831526691</c:v>
                </c:pt>
              </c:numCache>
            </c:numRef>
          </c:val>
          <c:smooth val="0"/>
          <c:extLst xmlns:c16r2="http://schemas.microsoft.com/office/drawing/2015/06/chart">
            <c:ext xmlns:c16="http://schemas.microsoft.com/office/drawing/2014/chart" uri="{C3380CC4-5D6E-409C-BE32-E72D297353CC}">
              <c16:uniqueId val="{00000005-8308-4D09-B3CB-E27F963EC95F}"/>
            </c:ext>
          </c:extLst>
        </c:ser>
        <c:dLbls>
          <c:showLegendKey val="0"/>
          <c:showVal val="0"/>
          <c:showCatName val="0"/>
          <c:showSerName val="0"/>
          <c:showPercent val="0"/>
          <c:showBubbleSize val="0"/>
        </c:dLbls>
        <c:marker val="1"/>
        <c:smooth val="0"/>
        <c:axId val="345531200"/>
        <c:axId val="345526104"/>
      </c:lineChart>
      <c:catAx>
        <c:axId val="345531200"/>
        <c:scaling>
          <c:orientation val="minMax"/>
        </c:scaling>
        <c:delete val="0"/>
        <c:axPos val="b"/>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45526104"/>
        <c:crosses val="autoZero"/>
        <c:auto val="1"/>
        <c:lblAlgn val="ctr"/>
        <c:lblOffset val="100"/>
        <c:noMultiLvlLbl val="0"/>
      </c:catAx>
      <c:valAx>
        <c:axId val="34552610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Ni demand (k.tons)</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4553120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E22DED-8C55-4544-AB2F-79F0AAAE07C9}" type="datetimeFigureOut">
              <a:rPr lang="en-US" smtClean="0"/>
              <a:t>4/6/2020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B02F93-8C5A-4AB1-B32E-7A7D0952426A}" type="slidenum">
              <a:rPr lang="en-US" smtClean="0"/>
              <a:t>‹#›</a:t>
            </a:fld>
            <a:endParaRPr lang="en-US"/>
          </a:p>
        </p:txBody>
      </p:sp>
    </p:spTree>
    <p:extLst>
      <p:ext uri="{BB962C8B-B14F-4D97-AF65-F5344CB8AC3E}">
        <p14:creationId xmlns:p14="http://schemas.microsoft.com/office/powerpoint/2010/main" val="6822716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1096E5-3437-4AE9-8EEF-B96450E7A290}" type="slidenum">
              <a:rPr lang="en-US" smtClean="0"/>
              <a:t>25</a:t>
            </a:fld>
            <a:endParaRPr lang="en-US"/>
          </a:p>
        </p:txBody>
      </p:sp>
    </p:spTree>
    <p:extLst>
      <p:ext uri="{BB962C8B-B14F-4D97-AF65-F5344CB8AC3E}">
        <p14:creationId xmlns:p14="http://schemas.microsoft.com/office/powerpoint/2010/main" val="27554931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1096E5-3437-4AE9-8EEF-B96450E7A290}" type="slidenum">
              <a:rPr lang="en-US" smtClean="0"/>
              <a:t>26</a:t>
            </a:fld>
            <a:endParaRPr lang="en-US"/>
          </a:p>
        </p:txBody>
      </p:sp>
    </p:spTree>
    <p:extLst>
      <p:ext uri="{BB962C8B-B14F-4D97-AF65-F5344CB8AC3E}">
        <p14:creationId xmlns:p14="http://schemas.microsoft.com/office/powerpoint/2010/main" val="9259239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1096E5-3437-4AE9-8EEF-B96450E7A290}" type="slidenum">
              <a:rPr lang="en-US" smtClean="0"/>
              <a:t>27</a:t>
            </a:fld>
            <a:endParaRPr lang="en-US"/>
          </a:p>
        </p:txBody>
      </p:sp>
    </p:spTree>
    <p:extLst>
      <p:ext uri="{BB962C8B-B14F-4D97-AF65-F5344CB8AC3E}">
        <p14:creationId xmlns:p14="http://schemas.microsoft.com/office/powerpoint/2010/main" val="41150466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1096E5-3437-4AE9-8EEF-B96450E7A290}" type="slidenum">
              <a:rPr lang="en-US" smtClean="0"/>
              <a:t>32</a:t>
            </a:fld>
            <a:endParaRPr lang="en-US"/>
          </a:p>
        </p:txBody>
      </p:sp>
    </p:spTree>
    <p:extLst>
      <p:ext uri="{BB962C8B-B14F-4D97-AF65-F5344CB8AC3E}">
        <p14:creationId xmlns:p14="http://schemas.microsoft.com/office/powerpoint/2010/main" val="30926583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1871F8D-4D85-4601-9E71-96210729770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41484258-AA17-483D-9FD4-4C6BE8C9771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EAFFE7B2-A22B-48E1-A44E-99A9E5DDB077}"/>
              </a:ext>
            </a:extLst>
          </p:cNvPr>
          <p:cNvSpPr>
            <a:spLocks noGrp="1"/>
          </p:cNvSpPr>
          <p:nvPr>
            <p:ph type="dt" sz="half" idx="10"/>
          </p:nvPr>
        </p:nvSpPr>
        <p:spPr/>
        <p:txBody>
          <a:bodyPr/>
          <a:lstStyle/>
          <a:p>
            <a:fld id="{FE5396D7-11A3-4F50-A92A-4768F8EFECB8}" type="datetime1">
              <a:rPr lang="en-US" smtClean="0"/>
              <a:t>4/6/2020</a:t>
            </a:fld>
            <a:endParaRPr lang="en-US"/>
          </a:p>
        </p:txBody>
      </p:sp>
      <p:sp>
        <p:nvSpPr>
          <p:cNvPr id="5" name="Footer Placeholder 4">
            <a:extLst>
              <a:ext uri="{FF2B5EF4-FFF2-40B4-BE49-F238E27FC236}">
                <a16:creationId xmlns:a16="http://schemas.microsoft.com/office/drawing/2014/main" xmlns="" id="{FA853864-E565-4A71-9B23-C846148D4C0B}"/>
              </a:ext>
            </a:extLst>
          </p:cNvPr>
          <p:cNvSpPr>
            <a:spLocks noGrp="1"/>
          </p:cNvSpPr>
          <p:nvPr>
            <p:ph type="ftr" sz="quarter" idx="11"/>
          </p:nvPr>
        </p:nvSpPr>
        <p:spPr/>
        <p:txBody>
          <a:bodyPr/>
          <a:lstStyle/>
          <a:p>
            <a:r>
              <a:rPr lang="en-US"/>
              <a:t>GSCMI 2020 Conference, February 21, 2020</a:t>
            </a:r>
          </a:p>
        </p:txBody>
      </p:sp>
      <p:sp>
        <p:nvSpPr>
          <p:cNvPr id="6" name="Slide Number Placeholder 5">
            <a:extLst>
              <a:ext uri="{FF2B5EF4-FFF2-40B4-BE49-F238E27FC236}">
                <a16:creationId xmlns:a16="http://schemas.microsoft.com/office/drawing/2014/main" xmlns="" id="{9A935435-E203-48D9-88C9-1955E9285769}"/>
              </a:ext>
            </a:extLst>
          </p:cNvPr>
          <p:cNvSpPr>
            <a:spLocks noGrp="1"/>
          </p:cNvSpPr>
          <p:nvPr>
            <p:ph type="sldNum" sz="quarter" idx="12"/>
          </p:nvPr>
        </p:nvSpPr>
        <p:spPr/>
        <p:txBody>
          <a:bodyPr/>
          <a:lstStyle/>
          <a:p>
            <a:fld id="{C2CD8C25-5EBB-4A54-A168-3D2653839A14}" type="slidenum">
              <a:rPr lang="en-US" smtClean="0"/>
              <a:t>‹#›</a:t>
            </a:fld>
            <a:endParaRPr lang="en-US"/>
          </a:p>
        </p:txBody>
      </p:sp>
    </p:spTree>
    <p:extLst>
      <p:ext uri="{BB962C8B-B14F-4D97-AF65-F5344CB8AC3E}">
        <p14:creationId xmlns:p14="http://schemas.microsoft.com/office/powerpoint/2010/main" val="33301409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5A26E9A-45A9-4F92-9FF7-04A5F591A9E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5737DC05-DF42-441F-9001-B3EC7247A7C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BECF7E59-9ADA-45DB-89C0-CD39EE25E1B2}"/>
              </a:ext>
            </a:extLst>
          </p:cNvPr>
          <p:cNvSpPr>
            <a:spLocks noGrp="1"/>
          </p:cNvSpPr>
          <p:nvPr>
            <p:ph type="dt" sz="half" idx="10"/>
          </p:nvPr>
        </p:nvSpPr>
        <p:spPr/>
        <p:txBody>
          <a:bodyPr/>
          <a:lstStyle/>
          <a:p>
            <a:fld id="{95A37D52-517C-41F4-9C95-826C2717A259}" type="datetime1">
              <a:rPr lang="en-US" smtClean="0"/>
              <a:t>4/6/2020</a:t>
            </a:fld>
            <a:endParaRPr lang="en-US"/>
          </a:p>
        </p:txBody>
      </p:sp>
      <p:sp>
        <p:nvSpPr>
          <p:cNvPr id="5" name="Footer Placeholder 4">
            <a:extLst>
              <a:ext uri="{FF2B5EF4-FFF2-40B4-BE49-F238E27FC236}">
                <a16:creationId xmlns:a16="http://schemas.microsoft.com/office/drawing/2014/main" xmlns="" id="{8D959D28-501A-4F31-B4BD-0415C0A74515}"/>
              </a:ext>
            </a:extLst>
          </p:cNvPr>
          <p:cNvSpPr>
            <a:spLocks noGrp="1"/>
          </p:cNvSpPr>
          <p:nvPr>
            <p:ph type="ftr" sz="quarter" idx="11"/>
          </p:nvPr>
        </p:nvSpPr>
        <p:spPr/>
        <p:txBody>
          <a:bodyPr/>
          <a:lstStyle/>
          <a:p>
            <a:r>
              <a:rPr lang="en-US"/>
              <a:t>GSCMI 2020 Conference, February 21, 2020</a:t>
            </a:r>
          </a:p>
        </p:txBody>
      </p:sp>
      <p:sp>
        <p:nvSpPr>
          <p:cNvPr id="6" name="Slide Number Placeholder 5">
            <a:extLst>
              <a:ext uri="{FF2B5EF4-FFF2-40B4-BE49-F238E27FC236}">
                <a16:creationId xmlns:a16="http://schemas.microsoft.com/office/drawing/2014/main" xmlns="" id="{4567C850-F71B-462C-BD7E-A019BF1A5E92}"/>
              </a:ext>
            </a:extLst>
          </p:cNvPr>
          <p:cNvSpPr>
            <a:spLocks noGrp="1"/>
          </p:cNvSpPr>
          <p:nvPr>
            <p:ph type="sldNum" sz="quarter" idx="12"/>
          </p:nvPr>
        </p:nvSpPr>
        <p:spPr/>
        <p:txBody>
          <a:bodyPr/>
          <a:lstStyle/>
          <a:p>
            <a:fld id="{C2CD8C25-5EBB-4A54-A168-3D2653839A14}" type="slidenum">
              <a:rPr lang="en-US" smtClean="0"/>
              <a:t>‹#›</a:t>
            </a:fld>
            <a:endParaRPr lang="en-US"/>
          </a:p>
        </p:txBody>
      </p:sp>
    </p:spTree>
    <p:extLst>
      <p:ext uri="{BB962C8B-B14F-4D97-AF65-F5344CB8AC3E}">
        <p14:creationId xmlns:p14="http://schemas.microsoft.com/office/powerpoint/2010/main" val="22903178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67D24267-E7B4-4D20-9B20-53ABAFE583F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A6D148A5-DFA0-42C2-B457-FD7162075AE7}"/>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616D457-B7F1-4B70-8B27-4C7A867B92A5}"/>
              </a:ext>
            </a:extLst>
          </p:cNvPr>
          <p:cNvSpPr>
            <a:spLocks noGrp="1"/>
          </p:cNvSpPr>
          <p:nvPr>
            <p:ph type="dt" sz="half" idx="10"/>
          </p:nvPr>
        </p:nvSpPr>
        <p:spPr/>
        <p:txBody>
          <a:bodyPr/>
          <a:lstStyle/>
          <a:p>
            <a:fld id="{9458981A-76ED-4C8F-87B8-7DD8F46D1752}" type="datetime1">
              <a:rPr lang="en-US" smtClean="0"/>
              <a:t>4/6/2020</a:t>
            </a:fld>
            <a:endParaRPr lang="en-US"/>
          </a:p>
        </p:txBody>
      </p:sp>
      <p:sp>
        <p:nvSpPr>
          <p:cNvPr id="5" name="Footer Placeholder 4">
            <a:extLst>
              <a:ext uri="{FF2B5EF4-FFF2-40B4-BE49-F238E27FC236}">
                <a16:creationId xmlns:a16="http://schemas.microsoft.com/office/drawing/2014/main" xmlns="" id="{78EF2147-C85D-4446-8009-1841C10D7DC5}"/>
              </a:ext>
            </a:extLst>
          </p:cNvPr>
          <p:cNvSpPr>
            <a:spLocks noGrp="1"/>
          </p:cNvSpPr>
          <p:nvPr>
            <p:ph type="ftr" sz="quarter" idx="11"/>
          </p:nvPr>
        </p:nvSpPr>
        <p:spPr/>
        <p:txBody>
          <a:bodyPr/>
          <a:lstStyle/>
          <a:p>
            <a:r>
              <a:rPr lang="en-US"/>
              <a:t>GSCMI 2020 Conference, February 21, 2020</a:t>
            </a:r>
          </a:p>
        </p:txBody>
      </p:sp>
      <p:sp>
        <p:nvSpPr>
          <p:cNvPr id="6" name="Slide Number Placeholder 5">
            <a:extLst>
              <a:ext uri="{FF2B5EF4-FFF2-40B4-BE49-F238E27FC236}">
                <a16:creationId xmlns:a16="http://schemas.microsoft.com/office/drawing/2014/main" xmlns="" id="{8CF8D89F-5AA0-497E-827E-3E36DE47656A}"/>
              </a:ext>
            </a:extLst>
          </p:cNvPr>
          <p:cNvSpPr>
            <a:spLocks noGrp="1"/>
          </p:cNvSpPr>
          <p:nvPr>
            <p:ph type="sldNum" sz="quarter" idx="12"/>
          </p:nvPr>
        </p:nvSpPr>
        <p:spPr/>
        <p:txBody>
          <a:bodyPr/>
          <a:lstStyle/>
          <a:p>
            <a:fld id="{C2CD8C25-5EBB-4A54-A168-3D2653839A14}" type="slidenum">
              <a:rPr lang="en-US" smtClean="0"/>
              <a:t>‹#›</a:t>
            </a:fld>
            <a:endParaRPr lang="en-US"/>
          </a:p>
        </p:txBody>
      </p:sp>
    </p:spTree>
    <p:extLst>
      <p:ext uri="{BB962C8B-B14F-4D97-AF65-F5344CB8AC3E}">
        <p14:creationId xmlns:p14="http://schemas.microsoft.com/office/powerpoint/2010/main" val="19632760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C666CC9-9E9B-4ADF-B27F-3E6D1B983A1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241C25DB-D37F-4240-A05D-63FBD5880CE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E6D54E56-566A-4DA8-BF9E-E0E7C919EFE5}"/>
              </a:ext>
            </a:extLst>
          </p:cNvPr>
          <p:cNvSpPr>
            <a:spLocks noGrp="1"/>
          </p:cNvSpPr>
          <p:nvPr>
            <p:ph type="dt" sz="half" idx="10"/>
          </p:nvPr>
        </p:nvSpPr>
        <p:spPr/>
        <p:txBody>
          <a:bodyPr/>
          <a:lstStyle/>
          <a:p>
            <a:fld id="{5EA5AB27-96AF-4E16-86BB-70C4E2B287EE}" type="datetime1">
              <a:rPr lang="en-US" smtClean="0"/>
              <a:t>4/6/2020</a:t>
            </a:fld>
            <a:endParaRPr lang="en-US"/>
          </a:p>
        </p:txBody>
      </p:sp>
      <p:sp>
        <p:nvSpPr>
          <p:cNvPr id="5" name="Footer Placeholder 4">
            <a:extLst>
              <a:ext uri="{FF2B5EF4-FFF2-40B4-BE49-F238E27FC236}">
                <a16:creationId xmlns:a16="http://schemas.microsoft.com/office/drawing/2014/main" xmlns="" id="{0F1F026D-3858-4487-A9BE-64C5A63FB40B}"/>
              </a:ext>
            </a:extLst>
          </p:cNvPr>
          <p:cNvSpPr>
            <a:spLocks noGrp="1"/>
          </p:cNvSpPr>
          <p:nvPr>
            <p:ph type="ftr" sz="quarter" idx="11"/>
          </p:nvPr>
        </p:nvSpPr>
        <p:spPr/>
        <p:txBody>
          <a:bodyPr/>
          <a:lstStyle/>
          <a:p>
            <a:r>
              <a:rPr lang="en-US"/>
              <a:t>GSCMI 2020 Conference, February 21, 2020</a:t>
            </a:r>
          </a:p>
        </p:txBody>
      </p:sp>
      <p:sp>
        <p:nvSpPr>
          <p:cNvPr id="6" name="Slide Number Placeholder 5">
            <a:extLst>
              <a:ext uri="{FF2B5EF4-FFF2-40B4-BE49-F238E27FC236}">
                <a16:creationId xmlns:a16="http://schemas.microsoft.com/office/drawing/2014/main" xmlns="" id="{BFDC0214-D8B3-4AC8-BD0F-B7B6F9DF654E}"/>
              </a:ext>
            </a:extLst>
          </p:cNvPr>
          <p:cNvSpPr>
            <a:spLocks noGrp="1"/>
          </p:cNvSpPr>
          <p:nvPr>
            <p:ph type="sldNum" sz="quarter" idx="12"/>
          </p:nvPr>
        </p:nvSpPr>
        <p:spPr/>
        <p:txBody>
          <a:bodyPr/>
          <a:lstStyle/>
          <a:p>
            <a:fld id="{C2CD8C25-5EBB-4A54-A168-3D2653839A14}" type="slidenum">
              <a:rPr lang="en-US" smtClean="0"/>
              <a:t>‹#›</a:t>
            </a:fld>
            <a:endParaRPr lang="en-US"/>
          </a:p>
        </p:txBody>
      </p:sp>
    </p:spTree>
    <p:extLst>
      <p:ext uri="{BB962C8B-B14F-4D97-AF65-F5344CB8AC3E}">
        <p14:creationId xmlns:p14="http://schemas.microsoft.com/office/powerpoint/2010/main" val="39212071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33D4A31-BD5C-4F7F-AA9D-C82D618EAD2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45903E8D-961B-4779-8E61-460BD33AE7E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CE404012-6BB1-457E-B701-6913ABF11F78}"/>
              </a:ext>
            </a:extLst>
          </p:cNvPr>
          <p:cNvSpPr>
            <a:spLocks noGrp="1"/>
          </p:cNvSpPr>
          <p:nvPr>
            <p:ph type="dt" sz="half" idx="10"/>
          </p:nvPr>
        </p:nvSpPr>
        <p:spPr/>
        <p:txBody>
          <a:bodyPr/>
          <a:lstStyle/>
          <a:p>
            <a:fld id="{9DB7C374-3E4E-446A-BEB3-F90820BCE869}" type="datetime1">
              <a:rPr lang="en-US" smtClean="0"/>
              <a:t>4/6/2020</a:t>
            </a:fld>
            <a:endParaRPr lang="en-US"/>
          </a:p>
        </p:txBody>
      </p:sp>
      <p:sp>
        <p:nvSpPr>
          <p:cNvPr id="5" name="Footer Placeholder 4">
            <a:extLst>
              <a:ext uri="{FF2B5EF4-FFF2-40B4-BE49-F238E27FC236}">
                <a16:creationId xmlns:a16="http://schemas.microsoft.com/office/drawing/2014/main" xmlns="" id="{ED3DCE59-7E66-4A0D-9BB9-2CE4D2B6A589}"/>
              </a:ext>
            </a:extLst>
          </p:cNvPr>
          <p:cNvSpPr>
            <a:spLocks noGrp="1"/>
          </p:cNvSpPr>
          <p:nvPr>
            <p:ph type="ftr" sz="quarter" idx="11"/>
          </p:nvPr>
        </p:nvSpPr>
        <p:spPr/>
        <p:txBody>
          <a:bodyPr/>
          <a:lstStyle/>
          <a:p>
            <a:r>
              <a:rPr lang="en-US"/>
              <a:t>GSCMI 2020 Conference, February 21, 2020</a:t>
            </a:r>
          </a:p>
        </p:txBody>
      </p:sp>
      <p:sp>
        <p:nvSpPr>
          <p:cNvPr id="6" name="Slide Number Placeholder 5">
            <a:extLst>
              <a:ext uri="{FF2B5EF4-FFF2-40B4-BE49-F238E27FC236}">
                <a16:creationId xmlns:a16="http://schemas.microsoft.com/office/drawing/2014/main" xmlns="" id="{CEA9386C-A5BE-452E-B422-122455C57E91}"/>
              </a:ext>
            </a:extLst>
          </p:cNvPr>
          <p:cNvSpPr>
            <a:spLocks noGrp="1"/>
          </p:cNvSpPr>
          <p:nvPr>
            <p:ph type="sldNum" sz="quarter" idx="12"/>
          </p:nvPr>
        </p:nvSpPr>
        <p:spPr/>
        <p:txBody>
          <a:bodyPr/>
          <a:lstStyle/>
          <a:p>
            <a:fld id="{C2CD8C25-5EBB-4A54-A168-3D2653839A14}" type="slidenum">
              <a:rPr lang="en-US" smtClean="0"/>
              <a:t>‹#›</a:t>
            </a:fld>
            <a:endParaRPr lang="en-US"/>
          </a:p>
        </p:txBody>
      </p:sp>
    </p:spTree>
    <p:extLst>
      <p:ext uri="{BB962C8B-B14F-4D97-AF65-F5344CB8AC3E}">
        <p14:creationId xmlns:p14="http://schemas.microsoft.com/office/powerpoint/2010/main" val="25578686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DB83398-4E43-4F84-94B2-020CEC5C8EA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A2CB1C9C-A0E5-4480-95B1-33BB4387918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0A1CC5F6-44CD-4FC6-9426-A11CCFBF69C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0D02C5D1-C134-4DDE-AA12-3D57C2E5740D}"/>
              </a:ext>
            </a:extLst>
          </p:cNvPr>
          <p:cNvSpPr>
            <a:spLocks noGrp="1"/>
          </p:cNvSpPr>
          <p:nvPr>
            <p:ph type="dt" sz="half" idx="10"/>
          </p:nvPr>
        </p:nvSpPr>
        <p:spPr/>
        <p:txBody>
          <a:bodyPr/>
          <a:lstStyle/>
          <a:p>
            <a:fld id="{4BD129B7-1A1C-48A3-A8F3-A5EEC37B9FA0}" type="datetime1">
              <a:rPr lang="en-US" smtClean="0"/>
              <a:t>4/6/2020</a:t>
            </a:fld>
            <a:endParaRPr lang="en-US"/>
          </a:p>
        </p:txBody>
      </p:sp>
      <p:sp>
        <p:nvSpPr>
          <p:cNvPr id="6" name="Footer Placeholder 5">
            <a:extLst>
              <a:ext uri="{FF2B5EF4-FFF2-40B4-BE49-F238E27FC236}">
                <a16:creationId xmlns:a16="http://schemas.microsoft.com/office/drawing/2014/main" xmlns="" id="{2B697FF4-69CF-4585-AC71-AD938E1CA3D4}"/>
              </a:ext>
            </a:extLst>
          </p:cNvPr>
          <p:cNvSpPr>
            <a:spLocks noGrp="1"/>
          </p:cNvSpPr>
          <p:nvPr>
            <p:ph type="ftr" sz="quarter" idx="11"/>
          </p:nvPr>
        </p:nvSpPr>
        <p:spPr/>
        <p:txBody>
          <a:bodyPr/>
          <a:lstStyle/>
          <a:p>
            <a:r>
              <a:rPr lang="en-US"/>
              <a:t>GSCMI 2020 Conference, February 21, 2020</a:t>
            </a:r>
          </a:p>
        </p:txBody>
      </p:sp>
      <p:sp>
        <p:nvSpPr>
          <p:cNvPr id="7" name="Slide Number Placeholder 6">
            <a:extLst>
              <a:ext uri="{FF2B5EF4-FFF2-40B4-BE49-F238E27FC236}">
                <a16:creationId xmlns:a16="http://schemas.microsoft.com/office/drawing/2014/main" xmlns="" id="{821C7DAB-A90E-40CE-8CFE-84F5CCD88160}"/>
              </a:ext>
            </a:extLst>
          </p:cNvPr>
          <p:cNvSpPr>
            <a:spLocks noGrp="1"/>
          </p:cNvSpPr>
          <p:nvPr>
            <p:ph type="sldNum" sz="quarter" idx="12"/>
          </p:nvPr>
        </p:nvSpPr>
        <p:spPr/>
        <p:txBody>
          <a:bodyPr/>
          <a:lstStyle/>
          <a:p>
            <a:fld id="{C2CD8C25-5EBB-4A54-A168-3D2653839A14}" type="slidenum">
              <a:rPr lang="en-US" smtClean="0"/>
              <a:t>‹#›</a:t>
            </a:fld>
            <a:endParaRPr lang="en-US"/>
          </a:p>
        </p:txBody>
      </p:sp>
    </p:spTree>
    <p:extLst>
      <p:ext uri="{BB962C8B-B14F-4D97-AF65-F5344CB8AC3E}">
        <p14:creationId xmlns:p14="http://schemas.microsoft.com/office/powerpoint/2010/main" val="28155909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CF6B5F7-DCD5-45B1-A11D-196143FCF31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1FE5B814-1480-44D8-86D3-856D8EE4673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9936196A-102E-404B-BAD0-E93D9798BCD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631D1A9A-DEA3-4887-89EA-3C80132FDFE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90EA768D-01EC-478B-BB20-1ED61129CBA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D964F8FB-9EDF-48CD-B9E1-FD35A5D4E34A}"/>
              </a:ext>
            </a:extLst>
          </p:cNvPr>
          <p:cNvSpPr>
            <a:spLocks noGrp="1"/>
          </p:cNvSpPr>
          <p:nvPr>
            <p:ph type="dt" sz="half" idx="10"/>
          </p:nvPr>
        </p:nvSpPr>
        <p:spPr/>
        <p:txBody>
          <a:bodyPr/>
          <a:lstStyle/>
          <a:p>
            <a:fld id="{F264E215-CA1D-4044-9A2D-3799920DAD02}" type="datetime1">
              <a:rPr lang="en-US" smtClean="0"/>
              <a:t>4/6/2020</a:t>
            </a:fld>
            <a:endParaRPr lang="en-US"/>
          </a:p>
        </p:txBody>
      </p:sp>
      <p:sp>
        <p:nvSpPr>
          <p:cNvPr id="8" name="Footer Placeholder 7">
            <a:extLst>
              <a:ext uri="{FF2B5EF4-FFF2-40B4-BE49-F238E27FC236}">
                <a16:creationId xmlns:a16="http://schemas.microsoft.com/office/drawing/2014/main" xmlns="" id="{56FA44C5-0F76-4A31-94DA-4D58A683662D}"/>
              </a:ext>
            </a:extLst>
          </p:cNvPr>
          <p:cNvSpPr>
            <a:spLocks noGrp="1"/>
          </p:cNvSpPr>
          <p:nvPr>
            <p:ph type="ftr" sz="quarter" idx="11"/>
          </p:nvPr>
        </p:nvSpPr>
        <p:spPr/>
        <p:txBody>
          <a:bodyPr/>
          <a:lstStyle/>
          <a:p>
            <a:r>
              <a:rPr lang="en-US"/>
              <a:t>GSCMI 2020 Conference, February 21, 2020</a:t>
            </a:r>
          </a:p>
        </p:txBody>
      </p:sp>
      <p:sp>
        <p:nvSpPr>
          <p:cNvPr id="9" name="Slide Number Placeholder 8">
            <a:extLst>
              <a:ext uri="{FF2B5EF4-FFF2-40B4-BE49-F238E27FC236}">
                <a16:creationId xmlns:a16="http://schemas.microsoft.com/office/drawing/2014/main" xmlns="" id="{CA9B058B-2076-4994-BD7B-17533E22B898}"/>
              </a:ext>
            </a:extLst>
          </p:cNvPr>
          <p:cNvSpPr>
            <a:spLocks noGrp="1"/>
          </p:cNvSpPr>
          <p:nvPr>
            <p:ph type="sldNum" sz="quarter" idx="12"/>
          </p:nvPr>
        </p:nvSpPr>
        <p:spPr/>
        <p:txBody>
          <a:bodyPr/>
          <a:lstStyle/>
          <a:p>
            <a:fld id="{C2CD8C25-5EBB-4A54-A168-3D2653839A14}" type="slidenum">
              <a:rPr lang="en-US" smtClean="0"/>
              <a:t>‹#›</a:t>
            </a:fld>
            <a:endParaRPr lang="en-US"/>
          </a:p>
        </p:txBody>
      </p:sp>
    </p:spTree>
    <p:extLst>
      <p:ext uri="{BB962C8B-B14F-4D97-AF65-F5344CB8AC3E}">
        <p14:creationId xmlns:p14="http://schemas.microsoft.com/office/powerpoint/2010/main" val="3920606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0EEFE5C-D1EE-4A61-8212-854256D8419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7AB20CEF-0E18-41ED-AC49-B976B9684F49}"/>
              </a:ext>
            </a:extLst>
          </p:cNvPr>
          <p:cNvSpPr>
            <a:spLocks noGrp="1"/>
          </p:cNvSpPr>
          <p:nvPr>
            <p:ph type="dt" sz="half" idx="10"/>
          </p:nvPr>
        </p:nvSpPr>
        <p:spPr/>
        <p:txBody>
          <a:bodyPr/>
          <a:lstStyle/>
          <a:p>
            <a:fld id="{E9005437-E3F8-4E8B-91B3-4633DFD254A1}" type="datetime1">
              <a:rPr lang="en-US" smtClean="0"/>
              <a:t>4/6/2020</a:t>
            </a:fld>
            <a:endParaRPr lang="en-US"/>
          </a:p>
        </p:txBody>
      </p:sp>
      <p:sp>
        <p:nvSpPr>
          <p:cNvPr id="4" name="Footer Placeholder 3">
            <a:extLst>
              <a:ext uri="{FF2B5EF4-FFF2-40B4-BE49-F238E27FC236}">
                <a16:creationId xmlns:a16="http://schemas.microsoft.com/office/drawing/2014/main" xmlns="" id="{4CB08518-A668-43DE-9EDC-CBC6BF712083}"/>
              </a:ext>
            </a:extLst>
          </p:cNvPr>
          <p:cNvSpPr>
            <a:spLocks noGrp="1"/>
          </p:cNvSpPr>
          <p:nvPr>
            <p:ph type="ftr" sz="quarter" idx="11"/>
          </p:nvPr>
        </p:nvSpPr>
        <p:spPr/>
        <p:txBody>
          <a:bodyPr/>
          <a:lstStyle/>
          <a:p>
            <a:r>
              <a:rPr lang="en-US"/>
              <a:t>GSCMI 2020 Conference, February 21, 2020</a:t>
            </a:r>
          </a:p>
        </p:txBody>
      </p:sp>
      <p:sp>
        <p:nvSpPr>
          <p:cNvPr id="5" name="Slide Number Placeholder 4">
            <a:extLst>
              <a:ext uri="{FF2B5EF4-FFF2-40B4-BE49-F238E27FC236}">
                <a16:creationId xmlns:a16="http://schemas.microsoft.com/office/drawing/2014/main" xmlns="" id="{9E4D3E61-5FDD-4FD4-8240-DD1B4EBDBC57}"/>
              </a:ext>
            </a:extLst>
          </p:cNvPr>
          <p:cNvSpPr>
            <a:spLocks noGrp="1"/>
          </p:cNvSpPr>
          <p:nvPr>
            <p:ph type="sldNum" sz="quarter" idx="12"/>
          </p:nvPr>
        </p:nvSpPr>
        <p:spPr/>
        <p:txBody>
          <a:bodyPr/>
          <a:lstStyle/>
          <a:p>
            <a:fld id="{C2CD8C25-5EBB-4A54-A168-3D2653839A14}" type="slidenum">
              <a:rPr lang="en-US" smtClean="0"/>
              <a:t>‹#›</a:t>
            </a:fld>
            <a:endParaRPr lang="en-US"/>
          </a:p>
        </p:txBody>
      </p:sp>
    </p:spTree>
    <p:extLst>
      <p:ext uri="{BB962C8B-B14F-4D97-AF65-F5344CB8AC3E}">
        <p14:creationId xmlns:p14="http://schemas.microsoft.com/office/powerpoint/2010/main" val="28592306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ACD65868-FE0B-456C-A841-05CCEF3DC80B}"/>
              </a:ext>
            </a:extLst>
          </p:cNvPr>
          <p:cNvSpPr>
            <a:spLocks noGrp="1"/>
          </p:cNvSpPr>
          <p:nvPr>
            <p:ph type="dt" sz="half" idx="10"/>
          </p:nvPr>
        </p:nvSpPr>
        <p:spPr/>
        <p:txBody>
          <a:bodyPr/>
          <a:lstStyle/>
          <a:p>
            <a:fld id="{8229CF35-2391-46B7-85EB-378A1411F536}" type="datetime1">
              <a:rPr lang="en-US" smtClean="0"/>
              <a:t>4/6/2020</a:t>
            </a:fld>
            <a:endParaRPr lang="en-US"/>
          </a:p>
        </p:txBody>
      </p:sp>
      <p:sp>
        <p:nvSpPr>
          <p:cNvPr id="3" name="Footer Placeholder 2">
            <a:extLst>
              <a:ext uri="{FF2B5EF4-FFF2-40B4-BE49-F238E27FC236}">
                <a16:creationId xmlns:a16="http://schemas.microsoft.com/office/drawing/2014/main" xmlns="" id="{5EC00000-F5E4-4C59-946E-E4237401F651}"/>
              </a:ext>
            </a:extLst>
          </p:cNvPr>
          <p:cNvSpPr>
            <a:spLocks noGrp="1"/>
          </p:cNvSpPr>
          <p:nvPr>
            <p:ph type="ftr" sz="quarter" idx="11"/>
          </p:nvPr>
        </p:nvSpPr>
        <p:spPr/>
        <p:txBody>
          <a:bodyPr/>
          <a:lstStyle/>
          <a:p>
            <a:r>
              <a:rPr lang="en-US"/>
              <a:t>GSCMI 2020 Conference, February 21, 2020</a:t>
            </a:r>
          </a:p>
        </p:txBody>
      </p:sp>
      <p:sp>
        <p:nvSpPr>
          <p:cNvPr id="4" name="Slide Number Placeholder 3">
            <a:extLst>
              <a:ext uri="{FF2B5EF4-FFF2-40B4-BE49-F238E27FC236}">
                <a16:creationId xmlns:a16="http://schemas.microsoft.com/office/drawing/2014/main" xmlns="" id="{3563182C-659E-4FFA-B111-488A2E5305B5}"/>
              </a:ext>
            </a:extLst>
          </p:cNvPr>
          <p:cNvSpPr>
            <a:spLocks noGrp="1"/>
          </p:cNvSpPr>
          <p:nvPr>
            <p:ph type="sldNum" sz="quarter" idx="12"/>
          </p:nvPr>
        </p:nvSpPr>
        <p:spPr/>
        <p:txBody>
          <a:bodyPr/>
          <a:lstStyle/>
          <a:p>
            <a:fld id="{C2CD8C25-5EBB-4A54-A168-3D2653839A14}" type="slidenum">
              <a:rPr lang="en-US" smtClean="0"/>
              <a:t>‹#›</a:t>
            </a:fld>
            <a:endParaRPr lang="en-US"/>
          </a:p>
        </p:txBody>
      </p:sp>
    </p:spTree>
    <p:extLst>
      <p:ext uri="{BB962C8B-B14F-4D97-AF65-F5344CB8AC3E}">
        <p14:creationId xmlns:p14="http://schemas.microsoft.com/office/powerpoint/2010/main" val="22396913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C426454-82AF-4101-8CAB-9C2C42A43BD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E53CE97C-045D-49C2-817B-950D9ACF468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26F08A3E-EADD-4CA9-B6D7-92839580F1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09398CAD-64C1-41E2-B935-21CC192A436B}"/>
              </a:ext>
            </a:extLst>
          </p:cNvPr>
          <p:cNvSpPr>
            <a:spLocks noGrp="1"/>
          </p:cNvSpPr>
          <p:nvPr>
            <p:ph type="dt" sz="half" idx="10"/>
          </p:nvPr>
        </p:nvSpPr>
        <p:spPr/>
        <p:txBody>
          <a:bodyPr/>
          <a:lstStyle/>
          <a:p>
            <a:fld id="{A2CCCEF1-6081-4361-ABF6-E6742014E41E}" type="datetime1">
              <a:rPr lang="en-US" smtClean="0"/>
              <a:t>4/6/2020</a:t>
            </a:fld>
            <a:endParaRPr lang="en-US"/>
          </a:p>
        </p:txBody>
      </p:sp>
      <p:sp>
        <p:nvSpPr>
          <p:cNvPr id="6" name="Footer Placeholder 5">
            <a:extLst>
              <a:ext uri="{FF2B5EF4-FFF2-40B4-BE49-F238E27FC236}">
                <a16:creationId xmlns:a16="http://schemas.microsoft.com/office/drawing/2014/main" xmlns="" id="{B84E3967-E956-435A-8351-D75A3B4E87A8}"/>
              </a:ext>
            </a:extLst>
          </p:cNvPr>
          <p:cNvSpPr>
            <a:spLocks noGrp="1"/>
          </p:cNvSpPr>
          <p:nvPr>
            <p:ph type="ftr" sz="quarter" idx="11"/>
          </p:nvPr>
        </p:nvSpPr>
        <p:spPr/>
        <p:txBody>
          <a:bodyPr/>
          <a:lstStyle/>
          <a:p>
            <a:r>
              <a:rPr lang="en-US"/>
              <a:t>GSCMI 2020 Conference, February 21, 2020</a:t>
            </a:r>
          </a:p>
        </p:txBody>
      </p:sp>
      <p:sp>
        <p:nvSpPr>
          <p:cNvPr id="7" name="Slide Number Placeholder 6">
            <a:extLst>
              <a:ext uri="{FF2B5EF4-FFF2-40B4-BE49-F238E27FC236}">
                <a16:creationId xmlns:a16="http://schemas.microsoft.com/office/drawing/2014/main" xmlns="" id="{594D43E5-471C-41C0-9BCB-39CEC61DCBCD}"/>
              </a:ext>
            </a:extLst>
          </p:cNvPr>
          <p:cNvSpPr>
            <a:spLocks noGrp="1"/>
          </p:cNvSpPr>
          <p:nvPr>
            <p:ph type="sldNum" sz="quarter" idx="12"/>
          </p:nvPr>
        </p:nvSpPr>
        <p:spPr/>
        <p:txBody>
          <a:bodyPr/>
          <a:lstStyle/>
          <a:p>
            <a:fld id="{C2CD8C25-5EBB-4A54-A168-3D2653839A14}" type="slidenum">
              <a:rPr lang="en-US" smtClean="0"/>
              <a:t>‹#›</a:t>
            </a:fld>
            <a:endParaRPr lang="en-US"/>
          </a:p>
        </p:txBody>
      </p:sp>
    </p:spTree>
    <p:extLst>
      <p:ext uri="{BB962C8B-B14F-4D97-AF65-F5344CB8AC3E}">
        <p14:creationId xmlns:p14="http://schemas.microsoft.com/office/powerpoint/2010/main" val="17779015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2EE48A6-F6E3-45CE-84A3-19A95187962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EE3BB7F8-D8A9-4C09-AC62-B4E5204BF5E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3162244A-26C7-42C1-8033-D15A3901CD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8E6B3B9F-9421-49FD-B639-48C906811122}"/>
              </a:ext>
            </a:extLst>
          </p:cNvPr>
          <p:cNvSpPr>
            <a:spLocks noGrp="1"/>
          </p:cNvSpPr>
          <p:nvPr>
            <p:ph type="dt" sz="half" idx="10"/>
          </p:nvPr>
        </p:nvSpPr>
        <p:spPr/>
        <p:txBody>
          <a:bodyPr/>
          <a:lstStyle/>
          <a:p>
            <a:fld id="{7FD76A27-FDF0-443B-BE49-C7B71B63B883}" type="datetime1">
              <a:rPr lang="en-US" smtClean="0"/>
              <a:t>4/6/2020</a:t>
            </a:fld>
            <a:endParaRPr lang="en-US"/>
          </a:p>
        </p:txBody>
      </p:sp>
      <p:sp>
        <p:nvSpPr>
          <p:cNvPr id="6" name="Footer Placeholder 5">
            <a:extLst>
              <a:ext uri="{FF2B5EF4-FFF2-40B4-BE49-F238E27FC236}">
                <a16:creationId xmlns:a16="http://schemas.microsoft.com/office/drawing/2014/main" xmlns="" id="{E1189174-76B7-403B-B752-965AA9E94FC9}"/>
              </a:ext>
            </a:extLst>
          </p:cNvPr>
          <p:cNvSpPr>
            <a:spLocks noGrp="1"/>
          </p:cNvSpPr>
          <p:nvPr>
            <p:ph type="ftr" sz="quarter" idx="11"/>
          </p:nvPr>
        </p:nvSpPr>
        <p:spPr/>
        <p:txBody>
          <a:bodyPr/>
          <a:lstStyle/>
          <a:p>
            <a:r>
              <a:rPr lang="en-US"/>
              <a:t>GSCMI 2020 Conference, February 21, 2020</a:t>
            </a:r>
          </a:p>
        </p:txBody>
      </p:sp>
      <p:sp>
        <p:nvSpPr>
          <p:cNvPr id="7" name="Slide Number Placeholder 6">
            <a:extLst>
              <a:ext uri="{FF2B5EF4-FFF2-40B4-BE49-F238E27FC236}">
                <a16:creationId xmlns:a16="http://schemas.microsoft.com/office/drawing/2014/main" xmlns="" id="{84CA2CEE-FFA6-4650-A547-759758D2B8FD}"/>
              </a:ext>
            </a:extLst>
          </p:cNvPr>
          <p:cNvSpPr>
            <a:spLocks noGrp="1"/>
          </p:cNvSpPr>
          <p:nvPr>
            <p:ph type="sldNum" sz="quarter" idx="12"/>
          </p:nvPr>
        </p:nvSpPr>
        <p:spPr/>
        <p:txBody>
          <a:bodyPr/>
          <a:lstStyle/>
          <a:p>
            <a:fld id="{C2CD8C25-5EBB-4A54-A168-3D2653839A14}" type="slidenum">
              <a:rPr lang="en-US" smtClean="0"/>
              <a:t>‹#›</a:t>
            </a:fld>
            <a:endParaRPr lang="en-US"/>
          </a:p>
        </p:txBody>
      </p:sp>
    </p:spTree>
    <p:extLst>
      <p:ext uri="{BB962C8B-B14F-4D97-AF65-F5344CB8AC3E}">
        <p14:creationId xmlns:p14="http://schemas.microsoft.com/office/powerpoint/2010/main" val="978041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43BB8F1F-7612-4AEA-8647-6FD020C338B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CFB72131-04A4-4A50-A10A-FA5FA50D036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EB02B801-172E-40D9-807A-54053607F13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9105E3-6AF1-490A-9B73-6BF23E9E4EFA}" type="datetime1">
              <a:rPr lang="en-US" smtClean="0"/>
              <a:t>4/6/2020</a:t>
            </a:fld>
            <a:endParaRPr lang="en-US"/>
          </a:p>
        </p:txBody>
      </p:sp>
      <p:sp>
        <p:nvSpPr>
          <p:cNvPr id="5" name="Footer Placeholder 4">
            <a:extLst>
              <a:ext uri="{FF2B5EF4-FFF2-40B4-BE49-F238E27FC236}">
                <a16:creationId xmlns:a16="http://schemas.microsoft.com/office/drawing/2014/main" xmlns="" id="{15766998-8488-4DEA-AA76-89847F3C83C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GSCMI 2020 Conference, February 21, 2020</a:t>
            </a:r>
          </a:p>
        </p:txBody>
      </p:sp>
      <p:sp>
        <p:nvSpPr>
          <p:cNvPr id="6" name="Slide Number Placeholder 5">
            <a:extLst>
              <a:ext uri="{FF2B5EF4-FFF2-40B4-BE49-F238E27FC236}">
                <a16:creationId xmlns:a16="http://schemas.microsoft.com/office/drawing/2014/main" xmlns="" id="{BBBEBC74-AB56-4061-92A7-FACC861DD21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CD8C25-5EBB-4A54-A168-3D2653839A14}" type="slidenum">
              <a:rPr lang="en-US" smtClean="0"/>
              <a:t>‹#›</a:t>
            </a:fld>
            <a:endParaRPr lang="en-US"/>
          </a:p>
        </p:txBody>
      </p:sp>
    </p:spTree>
    <p:extLst>
      <p:ext uri="{BB962C8B-B14F-4D97-AF65-F5344CB8AC3E}">
        <p14:creationId xmlns:p14="http://schemas.microsoft.com/office/powerpoint/2010/main" val="24132959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Aiyer@purdue.edu"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mailto:aiyer@purdue.edu" TargetMode="Externa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hyperlink" Target="https://tntcat.iiasa.ac.at/SspDb/dsd?Action=htmlpage&amp;page=20" TargetMode="External"/></Relationships>
</file>

<file path=ppt/slides/_rels/slide2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2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hyperlink" Target="https://pubs.acs.org/doi/pdf/10.1021/acs.est.7b05549"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hyperlink" Target="https://www.crugroup.com/knowledge-and-insights/insights/2018/nmc-811-adoption-in-the-auto-sector-hits-a-speed-bump/" TargetMode="External"/><Relationship Id="rId4" Type="http://schemas.openxmlformats.org/officeDocument/2006/relationships/hyperlink" Target="https://publications.jrc.ec.europa.eu/repository/bitstream/JRC112285/jrc112285_cobalt.pdf"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7.xml"/><Relationship Id="rId5" Type="http://schemas.openxmlformats.org/officeDocument/2006/relationships/image" Target="../media/image18.emf"/><Relationship Id="rId4" Type="http://schemas.openxmlformats.org/officeDocument/2006/relationships/image" Target="../media/image17.emf"/></Relationships>
</file>

<file path=ppt/slides/_rels/slide34.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mailto:dunlops@purdue.edu"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hyperlink" Target="mailto:Aiyer@purdue.edu" TargetMode="Externa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34F1A67-2C29-466C-9871-DF53E56F73EB}"/>
              </a:ext>
            </a:extLst>
          </p:cNvPr>
          <p:cNvSpPr>
            <a:spLocks noGrp="1"/>
          </p:cNvSpPr>
          <p:nvPr>
            <p:ph type="ctrTitle"/>
          </p:nvPr>
        </p:nvSpPr>
        <p:spPr>
          <a:xfrm>
            <a:off x="1524000" y="1122363"/>
            <a:ext cx="9144000" cy="1283953"/>
          </a:xfrm>
        </p:spPr>
        <p:txBody>
          <a:bodyPr/>
          <a:lstStyle/>
          <a:p>
            <a:r>
              <a:rPr lang="en-US" dirty="0"/>
              <a:t>GSCMI Center Updates</a:t>
            </a:r>
          </a:p>
        </p:txBody>
      </p:sp>
      <p:sp>
        <p:nvSpPr>
          <p:cNvPr id="3" name="Subtitle 2">
            <a:extLst>
              <a:ext uri="{FF2B5EF4-FFF2-40B4-BE49-F238E27FC236}">
                <a16:creationId xmlns:a16="http://schemas.microsoft.com/office/drawing/2014/main" xmlns="" id="{FC5613A4-B145-43DC-B92F-E37B8CF096BF}"/>
              </a:ext>
            </a:extLst>
          </p:cNvPr>
          <p:cNvSpPr>
            <a:spLocks noGrp="1"/>
          </p:cNvSpPr>
          <p:nvPr>
            <p:ph type="subTitle" idx="1"/>
          </p:nvPr>
        </p:nvSpPr>
        <p:spPr>
          <a:xfrm>
            <a:off x="1347537" y="2892392"/>
            <a:ext cx="9320463" cy="2365408"/>
          </a:xfrm>
        </p:spPr>
        <p:txBody>
          <a:bodyPr>
            <a:normAutofit fontScale="92500" lnSpcReduction="10000"/>
          </a:bodyPr>
          <a:lstStyle/>
          <a:p>
            <a:r>
              <a:rPr lang="en-US" dirty="0"/>
              <a:t>Ananth V Iyer</a:t>
            </a:r>
          </a:p>
          <a:p>
            <a:r>
              <a:rPr lang="en-US" dirty="0"/>
              <a:t>Susan </a:t>
            </a:r>
            <a:r>
              <a:rPr lang="en-US" dirty="0" err="1"/>
              <a:t>Bulkeley</a:t>
            </a:r>
            <a:r>
              <a:rPr lang="en-US" dirty="0"/>
              <a:t> Butler Chair in Operations Management</a:t>
            </a:r>
          </a:p>
          <a:p>
            <a:r>
              <a:rPr lang="en-US" dirty="0"/>
              <a:t>Director, GSCMI</a:t>
            </a:r>
          </a:p>
          <a:p>
            <a:r>
              <a:rPr lang="en-US" dirty="0"/>
              <a:t>Krannert School of Management</a:t>
            </a:r>
          </a:p>
          <a:p>
            <a:r>
              <a:rPr lang="en-US" dirty="0"/>
              <a:t>Purdue University</a:t>
            </a:r>
          </a:p>
          <a:p>
            <a:r>
              <a:rPr lang="en-US" dirty="0">
                <a:hlinkClick r:id="rId2"/>
              </a:rPr>
              <a:t>aiyer@purdue.edu</a:t>
            </a:r>
            <a:endParaRPr lang="en-US" dirty="0"/>
          </a:p>
          <a:p>
            <a:endParaRPr lang="en-US" dirty="0"/>
          </a:p>
        </p:txBody>
      </p:sp>
      <p:sp>
        <p:nvSpPr>
          <p:cNvPr id="4" name="Slide Number Placeholder 3">
            <a:extLst>
              <a:ext uri="{FF2B5EF4-FFF2-40B4-BE49-F238E27FC236}">
                <a16:creationId xmlns:a16="http://schemas.microsoft.com/office/drawing/2014/main" xmlns="" id="{7AC95F63-C312-4246-BE8C-7044708DA458}"/>
              </a:ext>
            </a:extLst>
          </p:cNvPr>
          <p:cNvSpPr>
            <a:spLocks noGrp="1"/>
          </p:cNvSpPr>
          <p:nvPr>
            <p:ph type="sldNum" sz="quarter" idx="12"/>
          </p:nvPr>
        </p:nvSpPr>
        <p:spPr/>
        <p:txBody>
          <a:bodyPr/>
          <a:lstStyle/>
          <a:p>
            <a:fld id="{C2CD8C25-5EBB-4A54-A168-3D2653839A14}" type="slidenum">
              <a:rPr lang="en-US" smtClean="0"/>
              <a:t>1</a:t>
            </a:fld>
            <a:endParaRPr lang="en-US"/>
          </a:p>
        </p:txBody>
      </p:sp>
      <p:sp>
        <p:nvSpPr>
          <p:cNvPr id="5" name="Footer Placeholder 4">
            <a:extLst>
              <a:ext uri="{FF2B5EF4-FFF2-40B4-BE49-F238E27FC236}">
                <a16:creationId xmlns:a16="http://schemas.microsoft.com/office/drawing/2014/main" xmlns="" id="{65F8C615-9C57-4AA0-8127-5FA0F7526A6C}"/>
              </a:ext>
            </a:extLst>
          </p:cNvPr>
          <p:cNvSpPr>
            <a:spLocks noGrp="1"/>
          </p:cNvSpPr>
          <p:nvPr>
            <p:ph type="ftr" sz="quarter" idx="11"/>
          </p:nvPr>
        </p:nvSpPr>
        <p:spPr/>
        <p:txBody>
          <a:bodyPr/>
          <a:lstStyle/>
          <a:p>
            <a:r>
              <a:rPr lang="en-US"/>
              <a:t>GSCMI 2020 Conference, February 21, 2020</a:t>
            </a:r>
          </a:p>
        </p:txBody>
      </p:sp>
    </p:spTree>
    <p:extLst>
      <p:ext uri="{BB962C8B-B14F-4D97-AF65-F5344CB8AC3E}">
        <p14:creationId xmlns:p14="http://schemas.microsoft.com/office/powerpoint/2010/main" val="3689729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B56B899-13BE-4BAF-8CC2-24F2223ED897}"/>
              </a:ext>
            </a:extLst>
          </p:cNvPr>
          <p:cNvSpPr>
            <a:spLocks noGrp="1"/>
          </p:cNvSpPr>
          <p:nvPr>
            <p:ph type="title"/>
          </p:nvPr>
        </p:nvSpPr>
        <p:spPr>
          <a:xfrm>
            <a:off x="2897650" y="315901"/>
            <a:ext cx="6396067" cy="484997"/>
          </a:xfrm>
        </p:spPr>
        <p:txBody>
          <a:bodyPr>
            <a:normAutofit fontScale="90000"/>
          </a:bodyPr>
          <a:lstStyle/>
          <a:p>
            <a:r>
              <a:rPr lang="en-US">
                <a:cs typeface="Calibri Light"/>
              </a:rPr>
              <a:t>Single Supplier, Single Process</a:t>
            </a:r>
            <a:endParaRPr lang="en-US"/>
          </a:p>
        </p:txBody>
      </p:sp>
      <p:pic>
        <p:nvPicPr>
          <p:cNvPr id="4" name="Picture 4" descr="Flowchart containing names of all different machine types">
            <a:extLst>
              <a:ext uri="{FF2B5EF4-FFF2-40B4-BE49-F238E27FC236}">
                <a16:creationId xmlns:a16="http://schemas.microsoft.com/office/drawing/2014/main" xmlns="" id="{D2AEE297-3E04-4EBC-A419-B81F6C6BD39E}"/>
              </a:ext>
            </a:extLst>
          </p:cNvPr>
          <p:cNvPicPr>
            <a:picLocks noGrp="1" noChangeAspect="1"/>
          </p:cNvPicPr>
          <p:nvPr>
            <p:ph idx="1"/>
          </p:nvPr>
        </p:nvPicPr>
        <p:blipFill rotWithShape="1">
          <a:blip r:embed="rId2"/>
          <a:srcRect r="498" b="264"/>
          <a:stretch/>
        </p:blipFill>
        <p:spPr>
          <a:xfrm>
            <a:off x="-51321" y="1325366"/>
            <a:ext cx="12195450" cy="7641178"/>
          </a:xfrm>
        </p:spPr>
      </p:pic>
      <p:sp>
        <p:nvSpPr>
          <p:cNvPr id="3" name="Slide Number Placeholder 2">
            <a:extLst>
              <a:ext uri="{FF2B5EF4-FFF2-40B4-BE49-F238E27FC236}">
                <a16:creationId xmlns:a16="http://schemas.microsoft.com/office/drawing/2014/main" xmlns="" id="{FCEE59D1-8AE1-46AB-AC2D-3AB123FBB573}"/>
              </a:ext>
            </a:extLst>
          </p:cNvPr>
          <p:cNvSpPr>
            <a:spLocks noGrp="1"/>
          </p:cNvSpPr>
          <p:nvPr>
            <p:ph type="sldNum" sz="quarter" idx="12"/>
          </p:nvPr>
        </p:nvSpPr>
        <p:spPr/>
        <p:txBody>
          <a:bodyPr/>
          <a:lstStyle/>
          <a:p>
            <a:fld id="{C2CD8C25-5EBB-4A54-A168-3D2653839A14}" type="slidenum">
              <a:rPr lang="en-US" smtClean="0"/>
              <a:t>10</a:t>
            </a:fld>
            <a:endParaRPr lang="en-US"/>
          </a:p>
        </p:txBody>
      </p:sp>
      <p:sp>
        <p:nvSpPr>
          <p:cNvPr id="5" name="Footer Placeholder 4">
            <a:extLst>
              <a:ext uri="{FF2B5EF4-FFF2-40B4-BE49-F238E27FC236}">
                <a16:creationId xmlns:a16="http://schemas.microsoft.com/office/drawing/2014/main" xmlns="" id="{04EA26D2-8611-487D-843B-D3CC3B4DFCAB}"/>
              </a:ext>
            </a:extLst>
          </p:cNvPr>
          <p:cNvSpPr>
            <a:spLocks noGrp="1"/>
          </p:cNvSpPr>
          <p:nvPr>
            <p:ph type="ftr" sz="quarter" idx="11"/>
          </p:nvPr>
        </p:nvSpPr>
        <p:spPr/>
        <p:txBody>
          <a:bodyPr/>
          <a:lstStyle/>
          <a:p>
            <a:r>
              <a:rPr lang="en-US"/>
              <a:t>GSCMI 2020 Conference, February 21, 2020</a:t>
            </a:r>
          </a:p>
        </p:txBody>
      </p:sp>
    </p:spTree>
    <p:extLst>
      <p:ext uri="{BB962C8B-B14F-4D97-AF65-F5344CB8AC3E}">
        <p14:creationId xmlns:p14="http://schemas.microsoft.com/office/powerpoint/2010/main" val="35509573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7204D6F-CE2A-40C7-A62B-64A8525ECB1B}"/>
              </a:ext>
            </a:extLst>
          </p:cNvPr>
          <p:cNvSpPr>
            <a:spLocks noGrp="1"/>
          </p:cNvSpPr>
          <p:nvPr>
            <p:ph type="title"/>
          </p:nvPr>
        </p:nvSpPr>
        <p:spPr>
          <a:xfrm>
            <a:off x="1880171" y="669924"/>
            <a:ext cx="8722759" cy="871200"/>
          </a:xfrm>
        </p:spPr>
        <p:txBody>
          <a:bodyPr>
            <a:normAutofit/>
          </a:bodyPr>
          <a:lstStyle/>
          <a:p>
            <a:r>
              <a:rPr lang="en-US" dirty="0">
                <a:cs typeface="Calibri Light"/>
              </a:rPr>
              <a:t>Single Supplier, Single Process Bill</a:t>
            </a:r>
            <a:endParaRPr lang="en-US" dirty="0"/>
          </a:p>
        </p:txBody>
      </p:sp>
      <p:pic>
        <p:nvPicPr>
          <p:cNvPr id="4" name="Picture 4" descr="Table comparing prices between supplier 1 and 2">
            <a:extLst>
              <a:ext uri="{FF2B5EF4-FFF2-40B4-BE49-F238E27FC236}">
                <a16:creationId xmlns:a16="http://schemas.microsoft.com/office/drawing/2014/main" xmlns="" id="{36C589D3-8DDB-4A3F-8CDF-9E0BB2BF140E}"/>
              </a:ext>
            </a:extLst>
          </p:cNvPr>
          <p:cNvPicPr>
            <a:picLocks noGrp="1" noChangeAspect="1"/>
          </p:cNvPicPr>
          <p:nvPr>
            <p:ph idx="1"/>
          </p:nvPr>
        </p:nvPicPr>
        <p:blipFill>
          <a:blip r:embed="rId2"/>
          <a:stretch>
            <a:fillRect/>
          </a:stretch>
        </p:blipFill>
        <p:spPr>
          <a:xfrm>
            <a:off x="700314" y="2030778"/>
            <a:ext cx="10791371" cy="3447546"/>
          </a:xfrm>
        </p:spPr>
      </p:pic>
      <p:sp>
        <p:nvSpPr>
          <p:cNvPr id="3" name="TextBox 2">
            <a:extLst>
              <a:ext uri="{FF2B5EF4-FFF2-40B4-BE49-F238E27FC236}">
                <a16:creationId xmlns:a16="http://schemas.microsoft.com/office/drawing/2014/main" xmlns="" id="{64F880F7-3023-44AF-972F-9DC6137CA2BF}"/>
              </a:ext>
            </a:extLst>
          </p:cNvPr>
          <p:cNvSpPr txBox="1"/>
          <p:nvPr/>
        </p:nvSpPr>
        <p:spPr>
          <a:xfrm>
            <a:off x="283634" y="5478324"/>
            <a:ext cx="11394318" cy="830997"/>
          </a:xfrm>
          <a:prstGeom prst="rect">
            <a:avLst/>
          </a:prstGeom>
          <a:noFill/>
        </p:spPr>
        <p:txBody>
          <a:bodyPr wrap="square" rtlCol="0">
            <a:spAutoFit/>
          </a:bodyPr>
          <a:lstStyle/>
          <a:p>
            <a:pPr algn="ctr"/>
            <a:r>
              <a:rPr lang="en-US" sz="2400" dirty="0"/>
              <a:t>Both customers allocated to Supplier 1, not all demand satisfied </a:t>
            </a:r>
          </a:p>
          <a:p>
            <a:pPr algn="ctr"/>
            <a:r>
              <a:rPr lang="en-US" sz="2400" dirty="0"/>
              <a:t>(Cost = 12,306.67, 112 units produced, 138 units not produced, Average cost = 109.88) </a:t>
            </a:r>
          </a:p>
        </p:txBody>
      </p:sp>
      <p:sp>
        <p:nvSpPr>
          <p:cNvPr id="5" name="Slide Number Placeholder 4">
            <a:extLst>
              <a:ext uri="{FF2B5EF4-FFF2-40B4-BE49-F238E27FC236}">
                <a16:creationId xmlns:a16="http://schemas.microsoft.com/office/drawing/2014/main" xmlns="" id="{95427893-6217-4785-B6A1-E5D760DBB399}"/>
              </a:ext>
            </a:extLst>
          </p:cNvPr>
          <p:cNvSpPr>
            <a:spLocks noGrp="1"/>
          </p:cNvSpPr>
          <p:nvPr>
            <p:ph type="sldNum" sz="quarter" idx="12"/>
          </p:nvPr>
        </p:nvSpPr>
        <p:spPr/>
        <p:txBody>
          <a:bodyPr/>
          <a:lstStyle/>
          <a:p>
            <a:fld id="{C2CD8C25-5EBB-4A54-A168-3D2653839A14}" type="slidenum">
              <a:rPr lang="en-US" smtClean="0"/>
              <a:t>11</a:t>
            </a:fld>
            <a:endParaRPr lang="en-US"/>
          </a:p>
        </p:txBody>
      </p:sp>
      <p:sp>
        <p:nvSpPr>
          <p:cNvPr id="6" name="Footer Placeholder 5">
            <a:extLst>
              <a:ext uri="{FF2B5EF4-FFF2-40B4-BE49-F238E27FC236}">
                <a16:creationId xmlns:a16="http://schemas.microsoft.com/office/drawing/2014/main" xmlns="" id="{A8EED18F-FBD2-4A2F-9806-30265B005D48}"/>
              </a:ext>
            </a:extLst>
          </p:cNvPr>
          <p:cNvSpPr>
            <a:spLocks noGrp="1"/>
          </p:cNvSpPr>
          <p:nvPr>
            <p:ph type="ftr" sz="quarter" idx="11"/>
          </p:nvPr>
        </p:nvSpPr>
        <p:spPr/>
        <p:txBody>
          <a:bodyPr/>
          <a:lstStyle/>
          <a:p>
            <a:r>
              <a:rPr lang="en-US"/>
              <a:t>GSCMI 2020 Conference, February 21, 2020</a:t>
            </a:r>
          </a:p>
        </p:txBody>
      </p:sp>
    </p:spTree>
    <p:extLst>
      <p:ext uri="{BB962C8B-B14F-4D97-AF65-F5344CB8AC3E}">
        <p14:creationId xmlns:p14="http://schemas.microsoft.com/office/powerpoint/2010/main" val="9088672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A8DEBB9-3EF0-48FE-B9D3-3FE2DE798341}"/>
              </a:ext>
            </a:extLst>
          </p:cNvPr>
          <p:cNvSpPr>
            <a:spLocks noGrp="1"/>
          </p:cNvSpPr>
          <p:nvPr>
            <p:ph type="title"/>
          </p:nvPr>
        </p:nvSpPr>
        <p:spPr>
          <a:xfrm>
            <a:off x="2874932" y="334202"/>
            <a:ext cx="6442765" cy="623198"/>
          </a:xfrm>
        </p:spPr>
        <p:txBody>
          <a:bodyPr>
            <a:normAutofit fontScale="90000"/>
          </a:bodyPr>
          <a:lstStyle/>
          <a:p>
            <a:r>
              <a:rPr lang="en-US">
                <a:ea typeface="+mj-lt"/>
                <a:cs typeface="+mj-lt"/>
              </a:rPr>
              <a:t>Single Supplier, Multi Process</a:t>
            </a:r>
            <a:endParaRPr lang="en-US"/>
          </a:p>
        </p:txBody>
      </p:sp>
      <p:pic>
        <p:nvPicPr>
          <p:cNvPr id="4" name="Picture 4" descr="Flowchart showing all machine types">
            <a:extLst>
              <a:ext uri="{FF2B5EF4-FFF2-40B4-BE49-F238E27FC236}">
                <a16:creationId xmlns:a16="http://schemas.microsoft.com/office/drawing/2014/main" xmlns="" id="{F5419387-F7C6-4517-8833-53B2E291C4F4}"/>
              </a:ext>
            </a:extLst>
          </p:cNvPr>
          <p:cNvPicPr>
            <a:picLocks noGrp="1" noChangeAspect="1"/>
          </p:cNvPicPr>
          <p:nvPr>
            <p:ph idx="1"/>
          </p:nvPr>
        </p:nvPicPr>
        <p:blipFill>
          <a:blip r:embed="rId2"/>
          <a:stretch>
            <a:fillRect/>
          </a:stretch>
        </p:blipFill>
        <p:spPr>
          <a:xfrm>
            <a:off x="2177214" y="1155445"/>
            <a:ext cx="7344084" cy="5367337"/>
          </a:xfrm>
        </p:spPr>
      </p:pic>
      <p:sp>
        <p:nvSpPr>
          <p:cNvPr id="3" name="Slide Number Placeholder 2">
            <a:extLst>
              <a:ext uri="{FF2B5EF4-FFF2-40B4-BE49-F238E27FC236}">
                <a16:creationId xmlns:a16="http://schemas.microsoft.com/office/drawing/2014/main" xmlns="" id="{6CFCBC62-2817-4652-87F4-5BD2841CDDFD}"/>
              </a:ext>
            </a:extLst>
          </p:cNvPr>
          <p:cNvSpPr>
            <a:spLocks noGrp="1"/>
          </p:cNvSpPr>
          <p:nvPr>
            <p:ph type="sldNum" sz="quarter" idx="12"/>
          </p:nvPr>
        </p:nvSpPr>
        <p:spPr/>
        <p:txBody>
          <a:bodyPr/>
          <a:lstStyle/>
          <a:p>
            <a:fld id="{C2CD8C25-5EBB-4A54-A168-3D2653839A14}" type="slidenum">
              <a:rPr lang="en-US" smtClean="0"/>
              <a:t>12</a:t>
            </a:fld>
            <a:endParaRPr lang="en-US"/>
          </a:p>
        </p:txBody>
      </p:sp>
      <p:sp>
        <p:nvSpPr>
          <p:cNvPr id="5" name="Footer Placeholder 4">
            <a:extLst>
              <a:ext uri="{FF2B5EF4-FFF2-40B4-BE49-F238E27FC236}">
                <a16:creationId xmlns:a16="http://schemas.microsoft.com/office/drawing/2014/main" xmlns="" id="{0A8B8BB4-CC03-4A98-A0A9-731D415346EA}"/>
              </a:ext>
            </a:extLst>
          </p:cNvPr>
          <p:cNvSpPr>
            <a:spLocks noGrp="1"/>
          </p:cNvSpPr>
          <p:nvPr>
            <p:ph type="ftr" sz="quarter" idx="11"/>
          </p:nvPr>
        </p:nvSpPr>
        <p:spPr/>
        <p:txBody>
          <a:bodyPr/>
          <a:lstStyle/>
          <a:p>
            <a:r>
              <a:rPr lang="en-US"/>
              <a:t>GSCMI 2020 Conference, February 21, 2020</a:t>
            </a:r>
          </a:p>
        </p:txBody>
      </p:sp>
    </p:spTree>
    <p:extLst>
      <p:ext uri="{BB962C8B-B14F-4D97-AF65-F5344CB8AC3E}">
        <p14:creationId xmlns:p14="http://schemas.microsoft.com/office/powerpoint/2010/main" val="25170196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0D8788B-EF98-4C82-BE6C-77B63408A6E1}"/>
              </a:ext>
            </a:extLst>
          </p:cNvPr>
          <p:cNvSpPr>
            <a:spLocks noGrp="1"/>
          </p:cNvSpPr>
          <p:nvPr>
            <p:ph type="title"/>
          </p:nvPr>
        </p:nvSpPr>
        <p:spPr>
          <a:xfrm>
            <a:off x="1602770" y="616915"/>
            <a:ext cx="9878602" cy="806056"/>
          </a:xfrm>
        </p:spPr>
        <p:txBody>
          <a:bodyPr>
            <a:normAutofit/>
          </a:bodyPr>
          <a:lstStyle/>
          <a:p>
            <a:r>
              <a:rPr lang="en-US" dirty="0">
                <a:ea typeface="+mj-lt"/>
                <a:cs typeface="+mj-lt"/>
              </a:rPr>
              <a:t>Single Supplier, Multiple Processes OK, Bill</a:t>
            </a:r>
            <a:endParaRPr lang="en-US" dirty="0"/>
          </a:p>
        </p:txBody>
      </p:sp>
      <p:pic>
        <p:nvPicPr>
          <p:cNvPr id="4" name="Picture 4" descr="Table comparing prices between supplier 1 and 2">
            <a:extLst>
              <a:ext uri="{FF2B5EF4-FFF2-40B4-BE49-F238E27FC236}">
                <a16:creationId xmlns:a16="http://schemas.microsoft.com/office/drawing/2014/main" xmlns="" id="{A667AF88-AD54-4EA7-8AAC-A7D7FD32282D}"/>
              </a:ext>
            </a:extLst>
          </p:cNvPr>
          <p:cNvPicPr>
            <a:picLocks noGrp="1" noChangeAspect="1"/>
          </p:cNvPicPr>
          <p:nvPr>
            <p:ph idx="1"/>
          </p:nvPr>
        </p:nvPicPr>
        <p:blipFill>
          <a:blip r:embed="rId2"/>
          <a:stretch>
            <a:fillRect/>
          </a:stretch>
        </p:blipFill>
        <p:spPr>
          <a:xfrm>
            <a:off x="911403" y="2079790"/>
            <a:ext cx="10515600" cy="2938703"/>
          </a:xfrm>
        </p:spPr>
      </p:pic>
      <p:sp>
        <p:nvSpPr>
          <p:cNvPr id="3" name="TextBox 2">
            <a:extLst>
              <a:ext uri="{FF2B5EF4-FFF2-40B4-BE49-F238E27FC236}">
                <a16:creationId xmlns:a16="http://schemas.microsoft.com/office/drawing/2014/main" xmlns="" id="{DCF6D32C-D290-4077-B753-2271A06A79F1}"/>
              </a:ext>
            </a:extLst>
          </p:cNvPr>
          <p:cNvSpPr txBox="1"/>
          <p:nvPr/>
        </p:nvSpPr>
        <p:spPr>
          <a:xfrm>
            <a:off x="1320800" y="5291667"/>
            <a:ext cx="9965998" cy="646331"/>
          </a:xfrm>
          <a:prstGeom prst="rect">
            <a:avLst/>
          </a:prstGeom>
          <a:noFill/>
        </p:spPr>
        <p:txBody>
          <a:bodyPr wrap="none" rtlCol="0">
            <a:spAutoFit/>
          </a:bodyPr>
          <a:lstStyle/>
          <a:p>
            <a:r>
              <a:rPr lang="en-US" dirty="0"/>
              <a:t>Production split across suppliers. Total cost = 19116.67, Units produced = 140, Units not produced = 110 </a:t>
            </a:r>
          </a:p>
          <a:p>
            <a:r>
              <a:rPr lang="en-US" dirty="0"/>
              <a:t>Avg cost = 136.54/unit</a:t>
            </a:r>
          </a:p>
        </p:txBody>
      </p:sp>
      <p:sp>
        <p:nvSpPr>
          <p:cNvPr id="5" name="Slide Number Placeholder 4">
            <a:extLst>
              <a:ext uri="{FF2B5EF4-FFF2-40B4-BE49-F238E27FC236}">
                <a16:creationId xmlns:a16="http://schemas.microsoft.com/office/drawing/2014/main" xmlns="" id="{8C776FDE-581C-4335-9F2C-BFFD43BC895D}"/>
              </a:ext>
            </a:extLst>
          </p:cNvPr>
          <p:cNvSpPr>
            <a:spLocks noGrp="1"/>
          </p:cNvSpPr>
          <p:nvPr>
            <p:ph type="sldNum" sz="quarter" idx="12"/>
          </p:nvPr>
        </p:nvSpPr>
        <p:spPr/>
        <p:txBody>
          <a:bodyPr/>
          <a:lstStyle/>
          <a:p>
            <a:fld id="{C2CD8C25-5EBB-4A54-A168-3D2653839A14}" type="slidenum">
              <a:rPr lang="en-US" smtClean="0"/>
              <a:t>13</a:t>
            </a:fld>
            <a:endParaRPr lang="en-US"/>
          </a:p>
        </p:txBody>
      </p:sp>
      <p:sp>
        <p:nvSpPr>
          <p:cNvPr id="6" name="Footer Placeholder 5">
            <a:extLst>
              <a:ext uri="{FF2B5EF4-FFF2-40B4-BE49-F238E27FC236}">
                <a16:creationId xmlns:a16="http://schemas.microsoft.com/office/drawing/2014/main" xmlns="" id="{D5930BB8-32EF-4CE3-B678-BF5B9F2000BD}"/>
              </a:ext>
            </a:extLst>
          </p:cNvPr>
          <p:cNvSpPr>
            <a:spLocks noGrp="1"/>
          </p:cNvSpPr>
          <p:nvPr>
            <p:ph type="ftr" sz="quarter" idx="11"/>
          </p:nvPr>
        </p:nvSpPr>
        <p:spPr/>
        <p:txBody>
          <a:bodyPr/>
          <a:lstStyle/>
          <a:p>
            <a:r>
              <a:rPr lang="en-US"/>
              <a:t>GSCMI 2020 Conference, February 21, 2020</a:t>
            </a:r>
          </a:p>
        </p:txBody>
      </p:sp>
    </p:spTree>
    <p:extLst>
      <p:ext uri="{BB962C8B-B14F-4D97-AF65-F5344CB8AC3E}">
        <p14:creationId xmlns:p14="http://schemas.microsoft.com/office/powerpoint/2010/main" val="29958296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5F02B76-9383-4E70-BFAF-2C6EBD1C9A99}"/>
              </a:ext>
            </a:extLst>
          </p:cNvPr>
          <p:cNvSpPr>
            <a:spLocks noGrp="1"/>
          </p:cNvSpPr>
          <p:nvPr>
            <p:ph type="title"/>
          </p:nvPr>
        </p:nvSpPr>
        <p:spPr>
          <a:xfrm>
            <a:off x="2737363" y="273622"/>
            <a:ext cx="6318447" cy="808729"/>
          </a:xfrm>
        </p:spPr>
        <p:txBody>
          <a:bodyPr>
            <a:normAutofit fontScale="90000"/>
          </a:bodyPr>
          <a:lstStyle/>
          <a:p>
            <a:r>
              <a:rPr lang="en-US">
                <a:ea typeface="+mj-lt"/>
                <a:cs typeface="+mj-lt"/>
              </a:rPr>
              <a:t>Multi Supplier, Single Process</a:t>
            </a:r>
            <a:endParaRPr lang="en-US"/>
          </a:p>
        </p:txBody>
      </p:sp>
      <p:pic>
        <p:nvPicPr>
          <p:cNvPr id="4" name="Picture 4" descr="Flowchart showing all machine types">
            <a:extLst>
              <a:ext uri="{FF2B5EF4-FFF2-40B4-BE49-F238E27FC236}">
                <a16:creationId xmlns:a16="http://schemas.microsoft.com/office/drawing/2014/main" xmlns="" id="{8DEC24D8-E5EE-4386-9D51-1EDBB3EC4A82}"/>
              </a:ext>
            </a:extLst>
          </p:cNvPr>
          <p:cNvPicPr>
            <a:picLocks noGrp="1" noChangeAspect="1"/>
          </p:cNvPicPr>
          <p:nvPr>
            <p:ph idx="1"/>
          </p:nvPr>
        </p:nvPicPr>
        <p:blipFill>
          <a:blip r:embed="rId2"/>
          <a:stretch>
            <a:fillRect/>
          </a:stretch>
        </p:blipFill>
        <p:spPr>
          <a:xfrm>
            <a:off x="1515102" y="1333719"/>
            <a:ext cx="8763597" cy="5331050"/>
          </a:xfrm>
        </p:spPr>
      </p:pic>
      <p:sp>
        <p:nvSpPr>
          <p:cNvPr id="3" name="Slide Number Placeholder 2">
            <a:extLst>
              <a:ext uri="{FF2B5EF4-FFF2-40B4-BE49-F238E27FC236}">
                <a16:creationId xmlns:a16="http://schemas.microsoft.com/office/drawing/2014/main" xmlns="" id="{79163183-1FB3-4B5B-A60E-562556BC6CAE}"/>
              </a:ext>
            </a:extLst>
          </p:cNvPr>
          <p:cNvSpPr>
            <a:spLocks noGrp="1"/>
          </p:cNvSpPr>
          <p:nvPr>
            <p:ph type="sldNum" sz="quarter" idx="12"/>
          </p:nvPr>
        </p:nvSpPr>
        <p:spPr/>
        <p:txBody>
          <a:bodyPr/>
          <a:lstStyle/>
          <a:p>
            <a:fld id="{C2CD8C25-5EBB-4A54-A168-3D2653839A14}" type="slidenum">
              <a:rPr lang="en-US" smtClean="0"/>
              <a:t>14</a:t>
            </a:fld>
            <a:endParaRPr lang="en-US"/>
          </a:p>
        </p:txBody>
      </p:sp>
      <p:sp>
        <p:nvSpPr>
          <p:cNvPr id="5" name="Footer Placeholder 4">
            <a:extLst>
              <a:ext uri="{FF2B5EF4-FFF2-40B4-BE49-F238E27FC236}">
                <a16:creationId xmlns:a16="http://schemas.microsoft.com/office/drawing/2014/main" xmlns="" id="{458F260B-6350-4132-9926-D2C0253B594B}"/>
              </a:ext>
            </a:extLst>
          </p:cNvPr>
          <p:cNvSpPr>
            <a:spLocks noGrp="1"/>
          </p:cNvSpPr>
          <p:nvPr>
            <p:ph type="ftr" sz="quarter" idx="11"/>
          </p:nvPr>
        </p:nvSpPr>
        <p:spPr/>
        <p:txBody>
          <a:bodyPr/>
          <a:lstStyle/>
          <a:p>
            <a:r>
              <a:rPr lang="en-US"/>
              <a:t>GSCMI 2020 Conference, February 21, 2020</a:t>
            </a:r>
          </a:p>
        </p:txBody>
      </p:sp>
    </p:spTree>
    <p:extLst>
      <p:ext uri="{BB962C8B-B14F-4D97-AF65-F5344CB8AC3E}">
        <p14:creationId xmlns:p14="http://schemas.microsoft.com/office/powerpoint/2010/main" val="25296800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6575B53-3C69-4635-BCB3-0DC5E6575F48}"/>
              </a:ext>
            </a:extLst>
          </p:cNvPr>
          <p:cNvSpPr>
            <a:spLocks noGrp="1"/>
          </p:cNvSpPr>
          <p:nvPr>
            <p:ph type="title"/>
          </p:nvPr>
        </p:nvSpPr>
        <p:spPr>
          <a:xfrm>
            <a:off x="5655365" y="842203"/>
            <a:ext cx="881270" cy="537059"/>
          </a:xfrm>
        </p:spPr>
        <p:txBody>
          <a:bodyPr>
            <a:normAutofit fontScale="90000"/>
          </a:bodyPr>
          <a:lstStyle/>
          <a:p>
            <a:r>
              <a:rPr lang="en-US">
                <a:cs typeface="Calibri Light"/>
              </a:rPr>
              <a:t>Bill</a:t>
            </a:r>
            <a:endParaRPr lang="en-US"/>
          </a:p>
        </p:txBody>
      </p:sp>
      <p:pic>
        <p:nvPicPr>
          <p:cNvPr id="4" name="Picture 4" descr="Table comparing prices between supplier 1 and 2">
            <a:extLst>
              <a:ext uri="{FF2B5EF4-FFF2-40B4-BE49-F238E27FC236}">
                <a16:creationId xmlns:a16="http://schemas.microsoft.com/office/drawing/2014/main" xmlns="" id="{1777BBC3-01D0-45AB-8E5D-0EC16FE87CAF}"/>
              </a:ext>
            </a:extLst>
          </p:cNvPr>
          <p:cNvPicPr>
            <a:picLocks noGrp="1" noChangeAspect="1"/>
          </p:cNvPicPr>
          <p:nvPr>
            <p:ph idx="1"/>
          </p:nvPr>
        </p:nvPicPr>
        <p:blipFill>
          <a:blip r:embed="rId2"/>
          <a:stretch>
            <a:fillRect/>
          </a:stretch>
        </p:blipFill>
        <p:spPr>
          <a:xfrm>
            <a:off x="707887" y="2174717"/>
            <a:ext cx="10515600" cy="3103505"/>
          </a:xfrm>
        </p:spPr>
      </p:pic>
      <p:sp>
        <p:nvSpPr>
          <p:cNvPr id="3" name="TextBox 2">
            <a:extLst>
              <a:ext uri="{FF2B5EF4-FFF2-40B4-BE49-F238E27FC236}">
                <a16:creationId xmlns:a16="http://schemas.microsoft.com/office/drawing/2014/main" xmlns="" id="{EEC5A729-B799-4B83-8D4F-05261D6F66FC}"/>
              </a:ext>
            </a:extLst>
          </p:cNvPr>
          <p:cNvSpPr txBox="1"/>
          <p:nvPr/>
        </p:nvSpPr>
        <p:spPr>
          <a:xfrm>
            <a:off x="1189868" y="5278223"/>
            <a:ext cx="9196721" cy="830997"/>
          </a:xfrm>
          <a:prstGeom prst="rect">
            <a:avLst/>
          </a:prstGeom>
          <a:noFill/>
        </p:spPr>
        <p:txBody>
          <a:bodyPr wrap="square" rtlCol="0">
            <a:spAutoFit/>
          </a:bodyPr>
          <a:lstStyle/>
          <a:p>
            <a:r>
              <a:rPr lang="en-US" sz="2400" dirty="0"/>
              <a:t>Production split across suppliers, Cost = 19,956</a:t>
            </a:r>
          </a:p>
          <a:p>
            <a:r>
              <a:rPr lang="en-US" sz="2400" dirty="0"/>
              <a:t>Units produced = 180, units not produced = 70, Avg cost = 110.87 </a:t>
            </a:r>
          </a:p>
        </p:txBody>
      </p:sp>
      <p:sp>
        <p:nvSpPr>
          <p:cNvPr id="5" name="Slide Number Placeholder 4">
            <a:extLst>
              <a:ext uri="{FF2B5EF4-FFF2-40B4-BE49-F238E27FC236}">
                <a16:creationId xmlns:a16="http://schemas.microsoft.com/office/drawing/2014/main" xmlns="" id="{56E30CFE-7690-44C5-BFAC-90C495E6F31B}"/>
              </a:ext>
            </a:extLst>
          </p:cNvPr>
          <p:cNvSpPr>
            <a:spLocks noGrp="1"/>
          </p:cNvSpPr>
          <p:nvPr>
            <p:ph type="sldNum" sz="quarter" idx="12"/>
          </p:nvPr>
        </p:nvSpPr>
        <p:spPr/>
        <p:txBody>
          <a:bodyPr/>
          <a:lstStyle/>
          <a:p>
            <a:fld id="{C2CD8C25-5EBB-4A54-A168-3D2653839A14}" type="slidenum">
              <a:rPr lang="en-US" smtClean="0"/>
              <a:t>15</a:t>
            </a:fld>
            <a:endParaRPr lang="en-US"/>
          </a:p>
        </p:txBody>
      </p:sp>
      <p:sp>
        <p:nvSpPr>
          <p:cNvPr id="6" name="Footer Placeholder 5">
            <a:extLst>
              <a:ext uri="{FF2B5EF4-FFF2-40B4-BE49-F238E27FC236}">
                <a16:creationId xmlns:a16="http://schemas.microsoft.com/office/drawing/2014/main" xmlns="" id="{A57E16C6-E95F-40E4-9FC8-A474F5559C94}"/>
              </a:ext>
            </a:extLst>
          </p:cNvPr>
          <p:cNvSpPr>
            <a:spLocks noGrp="1"/>
          </p:cNvSpPr>
          <p:nvPr>
            <p:ph type="ftr" sz="quarter" idx="11"/>
          </p:nvPr>
        </p:nvSpPr>
        <p:spPr/>
        <p:txBody>
          <a:bodyPr/>
          <a:lstStyle/>
          <a:p>
            <a:r>
              <a:rPr lang="en-US"/>
              <a:t>GSCMI 2020 Conference, February 21, 2020</a:t>
            </a:r>
          </a:p>
        </p:txBody>
      </p:sp>
    </p:spTree>
    <p:extLst>
      <p:ext uri="{BB962C8B-B14F-4D97-AF65-F5344CB8AC3E}">
        <p14:creationId xmlns:p14="http://schemas.microsoft.com/office/powerpoint/2010/main" val="20180133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A65C513-8224-43B9-BE4A-C7D72381FB81}"/>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xmlns="" id="{009F7B42-78D4-4539-8AD8-FB122BD6CE12}"/>
              </a:ext>
            </a:extLst>
          </p:cNvPr>
          <p:cNvSpPr>
            <a:spLocks noGrp="1"/>
          </p:cNvSpPr>
          <p:nvPr>
            <p:ph idx="1"/>
          </p:nvPr>
        </p:nvSpPr>
        <p:spPr/>
        <p:txBody>
          <a:bodyPr/>
          <a:lstStyle/>
          <a:p>
            <a:r>
              <a:rPr lang="en-US" dirty="0"/>
              <a:t>Customer process flexibility enables more units to be produced spread across equipment</a:t>
            </a:r>
          </a:p>
          <a:p>
            <a:r>
              <a:rPr lang="en-US" dirty="0"/>
              <a:t>Supplier flexibility enables more capacity</a:t>
            </a:r>
          </a:p>
          <a:p>
            <a:r>
              <a:rPr lang="en-US" dirty="0"/>
              <a:t>The benefit is more units produced over the required time, regionally</a:t>
            </a:r>
          </a:p>
          <a:p>
            <a:r>
              <a:rPr lang="en-US" dirty="0"/>
              <a:t>A step towards Smart Manufacturing Ecosystems</a:t>
            </a:r>
          </a:p>
        </p:txBody>
      </p:sp>
      <p:sp>
        <p:nvSpPr>
          <p:cNvPr id="4" name="Slide Number Placeholder 3">
            <a:extLst>
              <a:ext uri="{FF2B5EF4-FFF2-40B4-BE49-F238E27FC236}">
                <a16:creationId xmlns:a16="http://schemas.microsoft.com/office/drawing/2014/main" xmlns="" id="{030D3A14-3D14-4F3A-B59B-3B8B95693BD1}"/>
              </a:ext>
            </a:extLst>
          </p:cNvPr>
          <p:cNvSpPr>
            <a:spLocks noGrp="1"/>
          </p:cNvSpPr>
          <p:nvPr>
            <p:ph type="sldNum" sz="quarter" idx="12"/>
          </p:nvPr>
        </p:nvSpPr>
        <p:spPr/>
        <p:txBody>
          <a:bodyPr/>
          <a:lstStyle/>
          <a:p>
            <a:fld id="{C2CD8C25-5EBB-4A54-A168-3D2653839A14}" type="slidenum">
              <a:rPr lang="en-US" smtClean="0"/>
              <a:t>16</a:t>
            </a:fld>
            <a:endParaRPr lang="en-US"/>
          </a:p>
        </p:txBody>
      </p:sp>
      <p:sp>
        <p:nvSpPr>
          <p:cNvPr id="5" name="Footer Placeholder 4">
            <a:extLst>
              <a:ext uri="{FF2B5EF4-FFF2-40B4-BE49-F238E27FC236}">
                <a16:creationId xmlns:a16="http://schemas.microsoft.com/office/drawing/2014/main" xmlns="" id="{954E78EB-68EE-4517-AEBD-AF95476B5988}"/>
              </a:ext>
            </a:extLst>
          </p:cNvPr>
          <p:cNvSpPr>
            <a:spLocks noGrp="1"/>
          </p:cNvSpPr>
          <p:nvPr>
            <p:ph type="ftr" sz="quarter" idx="11"/>
          </p:nvPr>
        </p:nvSpPr>
        <p:spPr/>
        <p:txBody>
          <a:bodyPr/>
          <a:lstStyle/>
          <a:p>
            <a:r>
              <a:rPr lang="en-US"/>
              <a:t>GSCMI 2020 Conference, February 21, 2020</a:t>
            </a:r>
          </a:p>
        </p:txBody>
      </p:sp>
    </p:spTree>
    <p:extLst>
      <p:ext uri="{BB962C8B-B14F-4D97-AF65-F5344CB8AC3E}">
        <p14:creationId xmlns:p14="http://schemas.microsoft.com/office/powerpoint/2010/main" val="15593131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06E197CF-7E80-4114-9CC4-8C7BC4D943AE}"/>
              </a:ext>
            </a:extLst>
          </p:cNvPr>
          <p:cNvSpPr>
            <a:spLocks noGrp="1"/>
          </p:cNvSpPr>
          <p:nvPr>
            <p:ph type="ctrTitle"/>
          </p:nvPr>
        </p:nvSpPr>
        <p:spPr/>
        <p:txBody>
          <a:bodyPr>
            <a:normAutofit fontScale="90000"/>
          </a:bodyPr>
          <a:lstStyle/>
          <a:p>
            <a:r>
              <a:rPr lang="en-US" dirty="0"/>
              <a:t>Demand Scenarios for EV Battery related Critical Materials and Supply</a:t>
            </a:r>
          </a:p>
        </p:txBody>
      </p:sp>
      <p:sp>
        <p:nvSpPr>
          <p:cNvPr id="6" name="Subtitle 5">
            <a:extLst>
              <a:ext uri="{FF2B5EF4-FFF2-40B4-BE49-F238E27FC236}">
                <a16:creationId xmlns:a16="http://schemas.microsoft.com/office/drawing/2014/main" xmlns="" id="{1A237D50-3DD3-476C-91ED-E3AE2470C737}"/>
              </a:ext>
            </a:extLst>
          </p:cNvPr>
          <p:cNvSpPr>
            <a:spLocks noGrp="1"/>
          </p:cNvSpPr>
          <p:nvPr>
            <p:ph type="subTitle" idx="1"/>
          </p:nvPr>
        </p:nvSpPr>
        <p:spPr>
          <a:xfrm>
            <a:off x="712269" y="3602037"/>
            <a:ext cx="9955731" cy="2909453"/>
          </a:xfrm>
        </p:spPr>
        <p:txBody>
          <a:bodyPr>
            <a:normAutofit fontScale="85000" lnSpcReduction="20000"/>
          </a:bodyPr>
          <a:lstStyle/>
          <a:p>
            <a:r>
              <a:rPr lang="en-US" dirty="0"/>
              <a:t>Ananth V Iyer</a:t>
            </a:r>
          </a:p>
          <a:p>
            <a:r>
              <a:rPr lang="en-US" dirty="0"/>
              <a:t>Susan </a:t>
            </a:r>
            <a:r>
              <a:rPr lang="en-US" dirty="0" err="1"/>
              <a:t>Bulkeley</a:t>
            </a:r>
            <a:r>
              <a:rPr lang="en-US" dirty="0"/>
              <a:t> Butler Chair in Operations Management</a:t>
            </a:r>
          </a:p>
          <a:p>
            <a:r>
              <a:rPr lang="en-US" dirty="0"/>
              <a:t>Department Head and Senior Associate Dean</a:t>
            </a:r>
          </a:p>
          <a:p>
            <a:r>
              <a:rPr lang="en-US" dirty="0"/>
              <a:t>Krannert School of Management</a:t>
            </a:r>
          </a:p>
          <a:p>
            <a:r>
              <a:rPr lang="en-US" dirty="0"/>
              <a:t>Purdue University</a:t>
            </a:r>
          </a:p>
          <a:p>
            <a:r>
              <a:rPr lang="en-US" dirty="0">
                <a:hlinkClick r:id="rId2"/>
              </a:rPr>
              <a:t>aiyer@purdue.edu</a:t>
            </a:r>
            <a:endParaRPr lang="en-US" dirty="0"/>
          </a:p>
          <a:p>
            <a:endParaRPr lang="en-US" dirty="0"/>
          </a:p>
          <a:p>
            <a:r>
              <a:rPr lang="en-US" b="1" dirty="0"/>
              <a:t>Graduate </a:t>
            </a:r>
            <a:r>
              <a:rPr lang="en-US" b="1" dirty="0" err="1"/>
              <a:t>Students</a:t>
            </a:r>
            <a:r>
              <a:rPr lang="en-US" dirty="0" err="1"/>
              <a:t>:Shruti</a:t>
            </a:r>
            <a:r>
              <a:rPr lang="en-US" dirty="0"/>
              <a:t> Singhal, Atul Kulkarni</a:t>
            </a:r>
          </a:p>
        </p:txBody>
      </p:sp>
      <p:sp>
        <p:nvSpPr>
          <p:cNvPr id="2" name="Slide Number Placeholder 1">
            <a:extLst>
              <a:ext uri="{FF2B5EF4-FFF2-40B4-BE49-F238E27FC236}">
                <a16:creationId xmlns:a16="http://schemas.microsoft.com/office/drawing/2014/main" xmlns="" id="{B4B210CC-AEA5-4053-B57E-13E268113A3F}"/>
              </a:ext>
            </a:extLst>
          </p:cNvPr>
          <p:cNvSpPr>
            <a:spLocks noGrp="1"/>
          </p:cNvSpPr>
          <p:nvPr>
            <p:ph type="sldNum" sz="quarter" idx="12"/>
          </p:nvPr>
        </p:nvSpPr>
        <p:spPr/>
        <p:txBody>
          <a:bodyPr/>
          <a:lstStyle/>
          <a:p>
            <a:fld id="{C2CD8C25-5EBB-4A54-A168-3D2653839A14}" type="slidenum">
              <a:rPr lang="en-US" smtClean="0"/>
              <a:t>17</a:t>
            </a:fld>
            <a:endParaRPr lang="en-US"/>
          </a:p>
        </p:txBody>
      </p:sp>
      <p:sp>
        <p:nvSpPr>
          <p:cNvPr id="3" name="Footer Placeholder 2">
            <a:extLst>
              <a:ext uri="{FF2B5EF4-FFF2-40B4-BE49-F238E27FC236}">
                <a16:creationId xmlns:a16="http://schemas.microsoft.com/office/drawing/2014/main" xmlns="" id="{619E60E6-1A56-4F1B-96C1-0804AA39CB75}"/>
              </a:ext>
            </a:extLst>
          </p:cNvPr>
          <p:cNvSpPr>
            <a:spLocks noGrp="1"/>
          </p:cNvSpPr>
          <p:nvPr>
            <p:ph type="ftr" sz="quarter" idx="11"/>
          </p:nvPr>
        </p:nvSpPr>
        <p:spPr/>
        <p:txBody>
          <a:bodyPr/>
          <a:lstStyle/>
          <a:p>
            <a:r>
              <a:rPr lang="en-US"/>
              <a:t>GSCMI 2020 Conference, February 21, 2020</a:t>
            </a:r>
          </a:p>
        </p:txBody>
      </p:sp>
    </p:spTree>
    <p:extLst>
      <p:ext uri="{BB962C8B-B14F-4D97-AF65-F5344CB8AC3E}">
        <p14:creationId xmlns:p14="http://schemas.microsoft.com/office/powerpoint/2010/main" val="35171882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E1FE34C-A164-4D5E-BDBA-9A9124E2DF42}"/>
              </a:ext>
            </a:extLst>
          </p:cNvPr>
          <p:cNvSpPr>
            <a:spLocks noGrp="1"/>
          </p:cNvSpPr>
          <p:nvPr>
            <p:ph type="title"/>
          </p:nvPr>
        </p:nvSpPr>
        <p:spPr/>
        <p:txBody>
          <a:bodyPr/>
          <a:lstStyle/>
          <a:p>
            <a:r>
              <a:rPr lang="en-US" dirty="0"/>
              <a:t>Goal of the project</a:t>
            </a:r>
          </a:p>
        </p:txBody>
      </p:sp>
      <p:sp>
        <p:nvSpPr>
          <p:cNvPr id="3" name="Content Placeholder 2">
            <a:extLst>
              <a:ext uri="{FF2B5EF4-FFF2-40B4-BE49-F238E27FC236}">
                <a16:creationId xmlns:a16="http://schemas.microsoft.com/office/drawing/2014/main" xmlns="" id="{5413E508-8239-4A31-A54E-91EC9F2CAE10}"/>
              </a:ext>
            </a:extLst>
          </p:cNvPr>
          <p:cNvSpPr>
            <a:spLocks noGrp="1"/>
          </p:cNvSpPr>
          <p:nvPr>
            <p:ph idx="1"/>
          </p:nvPr>
        </p:nvSpPr>
        <p:spPr/>
        <p:txBody>
          <a:bodyPr/>
          <a:lstStyle/>
          <a:p>
            <a:pPr marL="0" indent="0">
              <a:buNone/>
            </a:pPr>
            <a:r>
              <a:rPr lang="en-US" dirty="0"/>
              <a:t>Understand</a:t>
            </a:r>
          </a:p>
          <a:p>
            <a:r>
              <a:rPr lang="en-US" dirty="0"/>
              <a:t>Growth in demand for Electric Vehicles, </a:t>
            </a:r>
          </a:p>
          <a:p>
            <a:r>
              <a:rPr lang="en-US" dirty="0"/>
              <a:t>Which will impact sales of batteries, </a:t>
            </a:r>
          </a:p>
          <a:p>
            <a:r>
              <a:rPr lang="en-US" dirty="0"/>
              <a:t>And choice of technology for batteries,</a:t>
            </a:r>
          </a:p>
          <a:p>
            <a:r>
              <a:rPr lang="en-US" dirty="0"/>
              <a:t>Result in demand for critical materials forecasts</a:t>
            </a:r>
          </a:p>
          <a:p>
            <a:r>
              <a:rPr lang="en-US" dirty="0"/>
              <a:t>Interact with supply projections</a:t>
            </a:r>
          </a:p>
          <a:p>
            <a:r>
              <a:rPr lang="en-US" dirty="0"/>
              <a:t>To highlight market opportunities for CMI technologies</a:t>
            </a:r>
          </a:p>
        </p:txBody>
      </p:sp>
      <p:sp>
        <p:nvSpPr>
          <p:cNvPr id="4" name="Slide Number Placeholder 3">
            <a:extLst>
              <a:ext uri="{FF2B5EF4-FFF2-40B4-BE49-F238E27FC236}">
                <a16:creationId xmlns:a16="http://schemas.microsoft.com/office/drawing/2014/main" xmlns="" id="{B8AB9561-CB94-4285-8D52-D2703C5F1416}"/>
              </a:ext>
            </a:extLst>
          </p:cNvPr>
          <p:cNvSpPr>
            <a:spLocks noGrp="1"/>
          </p:cNvSpPr>
          <p:nvPr>
            <p:ph type="sldNum" sz="quarter" idx="12"/>
          </p:nvPr>
        </p:nvSpPr>
        <p:spPr/>
        <p:txBody>
          <a:bodyPr/>
          <a:lstStyle/>
          <a:p>
            <a:fld id="{C2CD8C25-5EBB-4A54-A168-3D2653839A14}" type="slidenum">
              <a:rPr lang="en-US" smtClean="0"/>
              <a:t>18</a:t>
            </a:fld>
            <a:endParaRPr lang="en-US"/>
          </a:p>
        </p:txBody>
      </p:sp>
      <p:sp>
        <p:nvSpPr>
          <p:cNvPr id="5" name="Footer Placeholder 4">
            <a:extLst>
              <a:ext uri="{FF2B5EF4-FFF2-40B4-BE49-F238E27FC236}">
                <a16:creationId xmlns:a16="http://schemas.microsoft.com/office/drawing/2014/main" xmlns="" id="{2A4BC496-C174-45C9-A35D-3790EBC43FD9}"/>
              </a:ext>
            </a:extLst>
          </p:cNvPr>
          <p:cNvSpPr>
            <a:spLocks noGrp="1"/>
          </p:cNvSpPr>
          <p:nvPr>
            <p:ph type="ftr" sz="quarter" idx="11"/>
          </p:nvPr>
        </p:nvSpPr>
        <p:spPr/>
        <p:txBody>
          <a:bodyPr/>
          <a:lstStyle/>
          <a:p>
            <a:r>
              <a:rPr lang="en-US"/>
              <a:t>GSCMI 2020 Conference, February 21, 2020</a:t>
            </a:r>
          </a:p>
        </p:txBody>
      </p:sp>
    </p:spTree>
    <p:extLst>
      <p:ext uri="{BB962C8B-B14F-4D97-AF65-F5344CB8AC3E}">
        <p14:creationId xmlns:p14="http://schemas.microsoft.com/office/powerpoint/2010/main" val="806945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AFBF8CF-9BD5-439B-82B4-BCCE21BFFC72}"/>
              </a:ext>
            </a:extLst>
          </p:cNvPr>
          <p:cNvSpPr>
            <a:spLocks noGrp="1"/>
          </p:cNvSpPr>
          <p:nvPr>
            <p:ph type="title"/>
          </p:nvPr>
        </p:nvSpPr>
        <p:spPr/>
        <p:txBody>
          <a:bodyPr/>
          <a:lstStyle/>
          <a:p>
            <a:r>
              <a:rPr lang="en-US" dirty="0"/>
              <a:t>The Problem and our Approach</a:t>
            </a:r>
          </a:p>
        </p:txBody>
      </p:sp>
      <p:sp>
        <p:nvSpPr>
          <p:cNvPr id="3" name="Content Placeholder 2">
            <a:extLst>
              <a:ext uri="{FF2B5EF4-FFF2-40B4-BE49-F238E27FC236}">
                <a16:creationId xmlns:a16="http://schemas.microsoft.com/office/drawing/2014/main" xmlns="" id="{16D95440-08B1-4C39-B78C-4FA3ABA66253}"/>
              </a:ext>
            </a:extLst>
          </p:cNvPr>
          <p:cNvSpPr>
            <a:spLocks noGrp="1"/>
          </p:cNvSpPr>
          <p:nvPr>
            <p:ph idx="1"/>
          </p:nvPr>
        </p:nvSpPr>
        <p:spPr/>
        <p:txBody>
          <a:bodyPr>
            <a:normAutofit fontScale="92500" lnSpcReduction="20000"/>
          </a:bodyPr>
          <a:lstStyle/>
          <a:p>
            <a:pPr marL="0" indent="0">
              <a:buNone/>
            </a:pPr>
            <a:r>
              <a:rPr lang="en-US" dirty="0"/>
              <a:t>The Problem</a:t>
            </a:r>
          </a:p>
          <a:p>
            <a:r>
              <a:rPr lang="en-US" dirty="0"/>
              <a:t>Current projections across consultants and agencies vary widely</a:t>
            </a:r>
          </a:p>
          <a:p>
            <a:r>
              <a:rPr lang="en-US" dirty="0"/>
              <a:t>Their logic for projections is not clear</a:t>
            </a:r>
          </a:p>
          <a:p>
            <a:r>
              <a:rPr lang="en-US" dirty="0"/>
              <a:t>The impact of geopolitical trends is not linked to forecasts</a:t>
            </a:r>
          </a:p>
          <a:p>
            <a:r>
              <a:rPr lang="en-US" dirty="0"/>
              <a:t>The impact of regulatory choices is not clear</a:t>
            </a:r>
          </a:p>
          <a:p>
            <a:r>
              <a:rPr lang="en-US" dirty="0"/>
              <a:t>The impact of choice of technologies by industry is not clear</a:t>
            </a:r>
          </a:p>
          <a:p>
            <a:pPr marL="0" indent="0">
              <a:buNone/>
            </a:pPr>
            <a:endParaRPr lang="en-US" dirty="0"/>
          </a:p>
          <a:p>
            <a:pPr marL="0" indent="0">
              <a:buNone/>
            </a:pPr>
            <a:r>
              <a:rPr lang="en-US" dirty="0"/>
              <a:t>Our Approach:</a:t>
            </a:r>
          </a:p>
          <a:p>
            <a:pPr marL="0" indent="0">
              <a:buNone/>
            </a:pPr>
            <a:r>
              <a:rPr lang="en-US" dirty="0"/>
              <a:t>Provide a transparent link between scenarios and forecasts and demonstrate that the different forecasts can be interpreted as different assumptions regarding future geopolitical, regulatory and technology scenarios </a:t>
            </a:r>
          </a:p>
        </p:txBody>
      </p:sp>
      <p:sp>
        <p:nvSpPr>
          <p:cNvPr id="4" name="Slide Number Placeholder 3">
            <a:extLst>
              <a:ext uri="{FF2B5EF4-FFF2-40B4-BE49-F238E27FC236}">
                <a16:creationId xmlns:a16="http://schemas.microsoft.com/office/drawing/2014/main" xmlns="" id="{0B99B3C3-5F4B-4DB7-BD26-DAF7DFB625B8}"/>
              </a:ext>
            </a:extLst>
          </p:cNvPr>
          <p:cNvSpPr>
            <a:spLocks noGrp="1"/>
          </p:cNvSpPr>
          <p:nvPr>
            <p:ph type="sldNum" sz="quarter" idx="12"/>
          </p:nvPr>
        </p:nvSpPr>
        <p:spPr/>
        <p:txBody>
          <a:bodyPr/>
          <a:lstStyle/>
          <a:p>
            <a:fld id="{C2CD8C25-5EBB-4A54-A168-3D2653839A14}" type="slidenum">
              <a:rPr lang="en-US" smtClean="0"/>
              <a:t>19</a:t>
            </a:fld>
            <a:endParaRPr lang="en-US"/>
          </a:p>
        </p:txBody>
      </p:sp>
      <p:sp>
        <p:nvSpPr>
          <p:cNvPr id="5" name="Footer Placeholder 4">
            <a:extLst>
              <a:ext uri="{FF2B5EF4-FFF2-40B4-BE49-F238E27FC236}">
                <a16:creationId xmlns:a16="http://schemas.microsoft.com/office/drawing/2014/main" xmlns="" id="{4D832662-4320-448B-A58A-8B14E660C643}"/>
              </a:ext>
            </a:extLst>
          </p:cNvPr>
          <p:cNvSpPr>
            <a:spLocks noGrp="1"/>
          </p:cNvSpPr>
          <p:nvPr>
            <p:ph type="ftr" sz="quarter" idx="11"/>
          </p:nvPr>
        </p:nvSpPr>
        <p:spPr/>
        <p:txBody>
          <a:bodyPr/>
          <a:lstStyle/>
          <a:p>
            <a:r>
              <a:rPr lang="en-US"/>
              <a:t>GSCMI 2020 Conference, February 21, 2020</a:t>
            </a:r>
          </a:p>
        </p:txBody>
      </p:sp>
    </p:spTree>
    <p:extLst>
      <p:ext uri="{BB962C8B-B14F-4D97-AF65-F5344CB8AC3E}">
        <p14:creationId xmlns:p14="http://schemas.microsoft.com/office/powerpoint/2010/main" val="145726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GSCMI Staff</a:t>
            </a:r>
          </a:p>
        </p:txBody>
      </p:sp>
      <p:sp>
        <p:nvSpPr>
          <p:cNvPr id="3" name="Content Placeholder 2"/>
          <p:cNvSpPr>
            <a:spLocks noGrp="1"/>
          </p:cNvSpPr>
          <p:nvPr>
            <p:ph idx="1"/>
          </p:nvPr>
        </p:nvSpPr>
        <p:spPr/>
        <p:txBody>
          <a:bodyPr/>
          <a:lstStyle/>
          <a:p>
            <a:r>
              <a:rPr lang="en-US" dirty="0"/>
              <a:t>Ananth Iyer, Director</a:t>
            </a:r>
          </a:p>
          <a:p>
            <a:endParaRPr lang="en-US" dirty="0"/>
          </a:p>
          <a:p>
            <a:r>
              <a:rPr lang="en-US" dirty="0"/>
              <a:t>Steve Dunlop, Managing Director</a:t>
            </a:r>
          </a:p>
          <a:p>
            <a:endParaRPr lang="en-US" dirty="0"/>
          </a:p>
          <a:p>
            <a:r>
              <a:rPr lang="en-US" dirty="0"/>
              <a:t>Heidi Allwes, Center Coordinator</a:t>
            </a:r>
          </a:p>
        </p:txBody>
      </p:sp>
      <p:sp>
        <p:nvSpPr>
          <p:cNvPr id="4" name="Slide Number Placeholder 3"/>
          <p:cNvSpPr>
            <a:spLocks noGrp="1"/>
          </p:cNvSpPr>
          <p:nvPr>
            <p:ph type="sldNum" sz="quarter" idx="12"/>
          </p:nvPr>
        </p:nvSpPr>
        <p:spPr/>
        <p:txBody>
          <a:bodyPr/>
          <a:lstStyle/>
          <a:p>
            <a:fld id="{65A1FF4F-E1FE-476A-A4F6-36A5B5634490}" type="slidenum">
              <a:rPr lang="en-US" smtClean="0"/>
              <a:t>2</a:t>
            </a:fld>
            <a:endParaRPr lang="en-US"/>
          </a:p>
        </p:txBody>
      </p:sp>
      <p:sp>
        <p:nvSpPr>
          <p:cNvPr id="5" name="Footer Placeholder 4"/>
          <p:cNvSpPr>
            <a:spLocks noGrp="1"/>
          </p:cNvSpPr>
          <p:nvPr>
            <p:ph type="ftr" sz="quarter" idx="11"/>
          </p:nvPr>
        </p:nvSpPr>
        <p:spPr/>
        <p:txBody>
          <a:bodyPr/>
          <a:lstStyle/>
          <a:p>
            <a:r>
              <a:rPr lang="en-US"/>
              <a:t>GSCMI 2020 Conference, February 21, 2020</a:t>
            </a:r>
            <a:endParaRPr lang="en-US" dirty="0"/>
          </a:p>
        </p:txBody>
      </p:sp>
    </p:spTree>
    <p:extLst>
      <p:ext uri="{BB962C8B-B14F-4D97-AF65-F5344CB8AC3E}">
        <p14:creationId xmlns:p14="http://schemas.microsoft.com/office/powerpoint/2010/main" val="38673705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86C9F71-28BB-4EAB-955E-D6AE697F4B90}"/>
              </a:ext>
            </a:extLst>
          </p:cNvPr>
          <p:cNvSpPr>
            <a:spLocks noGrp="1"/>
          </p:cNvSpPr>
          <p:nvPr>
            <p:ph type="title"/>
          </p:nvPr>
        </p:nvSpPr>
        <p:spPr>
          <a:xfrm>
            <a:off x="838200" y="365126"/>
            <a:ext cx="10515600" cy="919848"/>
          </a:xfrm>
        </p:spPr>
        <p:txBody>
          <a:bodyPr/>
          <a:lstStyle/>
          <a:p>
            <a:r>
              <a:rPr lang="en-US" dirty="0"/>
              <a:t>EV projections by agencies</a:t>
            </a:r>
          </a:p>
        </p:txBody>
      </p:sp>
      <p:graphicFrame>
        <p:nvGraphicFramePr>
          <p:cNvPr id="4" name="Content Placeholder 3" descr="Chart comparing AEO, BNEF, BCG, Energy Innovation, Wood Mackenzie, EEI/IEI, Mckinsey baseline, and Mckinsey aggressive">
            <a:extLst>
              <a:ext uri="{FF2B5EF4-FFF2-40B4-BE49-F238E27FC236}">
                <a16:creationId xmlns:a16="http://schemas.microsoft.com/office/drawing/2014/main" xmlns="" id="{5A792804-68E9-49CD-B6B0-34A5B9D4335F}"/>
              </a:ext>
            </a:extLst>
          </p:cNvPr>
          <p:cNvGraphicFramePr>
            <a:graphicFrameLocks noGrp="1"/>
          </p:cNvGraphicFramePr>
          <p:nvPr>
            <p:ph idx="1"/>
            <p:extLst>
              <p:ext uri="{D42A27DB-BD31-4B8C-83A1-F6EECF244321}">
                <p14:modId xmlns:p14="http://schemas.microsoft.com/office/powerpoint/2010/main" val="976218759"/>
              </p:ext>
            </p:extLst>
          </p:nvPr>
        </p:nvGraphicFramePr>
        <p:xfrm>
          <a:off x="389823" y="1188720"/>
          <a:ext cx="10963977" cy="5077326"/>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xmlns="" id="{01C5270E-0689-49CF-82C4-FC0D3FF848BD}"/>
              </a:ext>
            </a:extLst>
          </p:cNvPr>
          <p:cNvSpPr txBox="1"/>
          <p:nvPr/>
        </p:nvSpPr>
        <p:spPr>
          <a:xfrm>
            <a:off x="10523123" y="4750068"/>
            <a:ext cx="830677" cy="369332"/>
          </a:xfrm>
          <a:prstGeom prst="rect">
            <a:avLst/>
          </a:prstGeom>
          <a:noFill/>
        </p:spPr>
        <p:txBody>
          <a:bodyPr wrap="none" rtlCol="0">
            <a:spAutoFit/>
          </a:bodyPr>
          <a:lstStyle/>
          <a:p>
            <a:r>
              <a:rPr lang="en-US" dirty="0"/>
              <a:t>1.45 m</a:t>
            </a:r>
          </a:p>
        </p:txBody>
      </p:sp>
      <p:sp>
        <p:nvSpPr>
          <p:cNvPr id="6" name="TextBox 5">
            <a:extLst>
              <a:ext uri="{FF2B5EF4-FFF2-40B4-BE49-F238E27FC236}">
                <a16:creationId xmlns:a16="http://schemas.microsoft.com/office/drawing/2014/main" xmlns="" id="{5BF0384C-05C4-4426-94F7-3DFBE2FF35B6}"/>
              </a:ext>
            </a:extLst>
          </p:cNvPr>
          <p:cNvSpPr txBox="1"/>
          <p:nvPr/>
        </p:nvSpPr>
        <p:spPr>
          <a:xfrm>
            <a:off x="10573352" y="2020156"/>
            <a:ext cx="538930" cy="369332"/>
          </a:xfrm>
          <a:prstGeom prst="rect">
            <a:avLst/>
          </a:prstGeom>
          <a:noFill/>
        </p:spPr>
        <p:txBody>
          <a:bodyPr wrap="none" rtlCol="0">
            <a:spAutoFit/>
          </a:bodyPr>
          <a:lstStyle/>
          <a:p>
            <a:r>
              <a:rPr lang="en-US" dirty="0"/>
              <a:t>6 m</a:t>
            </a:r>
          </a:p>
        </p:txBody>
      </p:sp>
      <p:sp>
        <p:nvSpPr>
          <p:cNvPr id="3" name="Slide Number Placeholder 2">
            <a:extLst>
              <a:ext uri="{FF2B5EF4-FFF2-40B4-BE49-F238E27FC236}">
                <a16:creationId xmlns:a16="http://schemas.microsoft.com/office/drawing/2014/main" xmlns="" id="{8E70A83B-D5DE-4776-BF98-F289FA35C858}"/>
              </a:ext>
            </a:extLst>
          </p:cNvPr>
          <p:cNvSpPr>
            <a:spLocks noGrp="1"/>
          </p:cNvSpPr>
          <p:nvPr>
            <p:ph type="sldNum" sz="quarter" idx="12"/>
          </p:nvPr>
        </p:nvSpPr>
        <p:spPr/>
        <p:txBody>
          <a:bodyPr/>
          <a:lstStyle/>
          <a:p>
            <a:fld id="{C2CD8C25-5EBB-4A54-A168-3D2653839A14}" type="slidenum">
              <a:rPr lang="en-US" smtClean="0"/>
              <a:t>20</a:t>
            </a:fld>
            <a:endParaRPr lang="en-US"/>
          </a:p>
        </p:txBody>
      </p:sp>
      <p:sp>
        <p:nvSpPr>
          <p:cNvPr id="7" name="Footer Placeholder 6">
            <a:extLst>
              <a:ext uri="{FF2B5EF4-FFF2-40B4-BE49-F238E27FC236}">
                <a16:creationId xmlns:a16="http://schemas.microsoft.com/office/drawing/2014/main" xmlns="" id="{8402E900-2F1A-4A00-AB49-61DF1536580D}"/>
              </a:ext>
            </a:extLst>
          </p:cNvPr>
          <p:cNvSpPr>
            <a:spLocks noGrp="1"/>
          </p:cNvSpPr>
          <p:nvPr>
            <p:ph type="ftr" sz="quarter" idx="11"/>
          </p:nvPr>
        </p:nvSpPr>
        <p:spPr/>
        <p:txBody>
          <a:bodyPr/>
          <a:lstStyle/>
          <a:p>
            <a:r>
              <a:rPr lang="en-US"/>
              <a:t>GSCMI 2020 Conference, February 21, 2020</a:t>
            </a:r>
          </a:p>
        </p:txBody>
      </p:sp>
    </p:spTree>
    <p:extLst>
      <p:ext uri="{BB962C8B-B14F-4D97-AF65-F5344CB8AC3E}">
        <p14:creationId xmlns:p14="http://schemas.microsoft.com/office/powerpoint/2010/main" val="21483315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AD90F5C-5C50-4E64-858A-2015D3DDE8C2}"/>
              </a:ext>
            </a:extLst>
          </p:cNvPr>
          <p:cNvSpPr>
            <a:spLocks noGrp="1"/>
          </p:cNvSpPr>
          <p:nvPr>
            <p:ph type="title"/>
          </p:nvPr>
        </p:nvSpPr>
        <p:spPr/>
        <p:txBody>
          <a:bodyPr/>
          <a:lstStyle/>
          <a:p>
            <a:r>
              <a:rPr lang="en-US" dirty="0"/>
              <a:t>Our Approach</a:t>
            </a:r>
          </a:p>
        </p:txBody>
      </p:sp>
      <p:sp>
        <p:nvSpPr>
          <p:cNvPr id="3" name="Content Placeholder 2">
            <a:extLst>
              <a:ext uri="{FF2B5EF4-FFF2-40B4-BE49-F238E27FC236}">
                <a16:creationId xmlns:a16="http://schemas.microsoft.com/office/drawing/2014/main" xmlns="" id="{ED032322-3D92-4491-B535-E6469BC89F33}"/>
              </a:ext>
            </a:extLst>
          </p:cNvPr>
          <p:cNvSpPr>
            <a:spLocks noGrp="1"/>
          </p:cNvSpPr>
          <p:nvPr>
            <p:ph idx="1"/>
          </p:nvPr>
        </p:nvSpPr>
        <p:spPr/>
        <p:txBody>
          <a:bodyPr>
            <a:normAutofit lnSpcReduction="10000"/>
          </a:bodyPr>
          <a:lstStyle/>
          <a:p>
            <a:r>
              <a:rPr lang="en-US" dirty="0"/>
              <a:t>Start with SSPs (Socio-Economic Pathways) calibrated by IPCC (following the Fall CMI presentation by Tom </a:t>
            </a:r>
            <a:r>
              <a:rPr lang="en-US" dirty="0" err="1"/>
              <a:t>Graedel</a:t>
            </a:r>
            <a:r>
              <a:rPr lang="en-US" dirty="0"/>
              <a:t>)</a:t>
            </a:r>
          </a:p>
          <a:p>
            <a:r>
              <a:rPr lang="en-US" dirty="0"/>
              <a:t>Include Regulatory Choice Pathways (RCP) which restrict the radiative forcing (W/m2) </a:t>
            </a:r>
          </a:p>
          <a:p>
            <a:r>
              <a:rPr lang="en-US" dirty="0"/>
              <a:t>Include Industry trends regarding technology being chosen (batteries and magnets)</a:t>
            </a:r>
          </a:p>
          <a:p>
            <a:r>
              <a:rPr lang="en-US" dirty="0"/>
              <a:t>Project the material demand based on SSP and RCP and Technology trends</a:t>
            </a:r>
          </a:p>
          <a:p>
            <a:r>
              <a:rPr lang="en-US" dirty="0"/>
              <a:t>Link to the Supply Projection to generate market opportunities for projects</a:t>
            </a:r>
          </a:p>
          <a:p>
            <a:endParaRPr lang="en-US" dirty="0"/>
          </a:p>
          <a:p>
            <a:endParaRPr lang="en-US" dirty="0"/>
          </a:p>
        </p:txBody>
      </p:sp>
      <p:sp>
        <p:nvSpPr>
          <p:cNvPr id="4" name="Slide Number Placeholder 3">
            <a:extLst>
              <a:ext uri="{FF2B5EF4-FFF2-40B4-BE49-F238E27FC236}">
                <a16:creationId xmlns:a16="http://schemas.microsoft.com/office/drawing/2014/main" xmlns="" id="{ED7EF18E-4D8F-4A5B-A72C-65BC0E000A48}"/>
              </a:ext>
            </a:extLst>
          </p:cNvPr>
          <p:cNvSpPr>
            <a:spLocks noGrp="1"/>
          </p:cNvSpPr>
          <p:nvPr>
            <p:ph type="sldNum" sz="quarter" idx="12"/>
          </p:nvPr>
        </p:nvSpPr>
        <p:spPr/>
        <p:txBody>
          <a:bodyPr/>
          <a:lstStyle/>
          <a:p>
            <a:fld id="{C2CD8C25-5EBB-4A54-A168-3D2653839A14}" type="slidenum">
              <a:rPr lang="en-US" smtClean="0"/>
              <a:t>21</a:t>
            </a:fld>
            <a:endParaRPr lang="en-US"/>
          </a:p>
        </p:txBody>
      </p:sp>
      <p:sp>
        <p:nvSpPr>
          <p:cNvPr id="5" name="Footer Placeholder 4">
            <a:extLst>
              <a:ext uri="{FF2B5EF4-FFF2-40B4-BE49-F238E27FC236}">
                <a16:creationId xmlns:a16="http://schemas.microsoft.com/office/drawing/2014/main" xmlns="" id="{46E6D023-8617-4EA7-B3CA-A26506D24D36}"/>
              </a:ext>
            </a:extLst>
          </p:cNvPr>
          <p:cNvSpPr>
            <a:spLocks noGrp="1"/>
          </p:cNvSpPr>
          <p:nvPr>
            <p:ph type="ftr" sz="quarter" idx="11"/>
          </p:nvPr>
        </p:nvSpPr>
        <p:spPr/>
        <p:txBody>
          <a:bodyPr/>
          <a:lstStyle/>
          <a:p>
            <a:r>
              <a:rPr lang="en-US"/>
              <a:t>GSCMI 2020 Conference, February 21, 2020</a:t>
            </a:r>
          </a:p>
        </p:txBody>
      </p:sp>
    </p:spTree>
    <p:extLst>
      <p:ext uri="{BB962C8B-B14F-4D97-AF65-F5344CB8AC3E}">
        <p14:creationId xmlns:p14="http://schemas.microsoft.com/office/powerpoint/2010/main" val="24696407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C4703574-2910-4756-B46B-F0CB8B0CDE6D}"/>
              </a:ext>
            </a:extLst>
          </p:cNvPr>
          <p:cNvSpPr/>
          <p:nvPr/>
        </p:nvSpPr>
        <p:spPr>
          <a:xfrm>
            <a:off x="582329" y="594290"/>
            <a:ext cx="10496348" cy="5926687"/>
          </a:xfrm>
          <a:prstGeom prst="rect">
            <a:avLst/>
          </a:prstGeom>
        </p:spPr>
        <p:txBody>
          <a:bodyPr wrap="square">
            <a:spAutoFit/>
          </a:bodyPr>
          <a:lstStyle/>
          <a:p>
            <a:pPr algn="just">
              <a:lnSpc>
                <a:spcPct val="107000"/>
              </a:lnSpc>
              <a:spcAft>
                <a:spcPts val="800"/>
              </a:spcAft>
            </a:pPr>
            <a:r>
              <a:rPr lang="en-US" b="1" dirty="0">
                <a:solidFill>
                  <a:srgbClr val="2F5496"/>
                </a:solidFill>
                <a:latin typeface="Calibri" panose="020F0502020204030204" pitchFamily="34" charset="0"/>
                <a:ea typeface="Calibri" panose="020F0502020204030204" pitchFamily="34" charset="0"/>
                <a:cs typeface="Times New Roman" panose="02020603050405020304" pitchFamily="18" charset="0"/>
              </a:rPr>
              <a:t>SSP 1: predicts a world of sustainability-focused growth, i.e. taking the green road</a:t>
            </a:r>
            <a:endParaRPr lang="en-US" b="1"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dirty="0">
                <a:solidFill>
                  <a:srgbClr val="000000"/>
                </a:solidFill>
                <a:highlight>
                  <a:srgbClr val="FFFF00"/>
                </a:highlight>
                <a:latin typeface="Calibri" panose="020F0502020204030204" pitchFamily="34" charset="0"/>
                <a:ea typeface="Calibri" panose="020F0502020204030204" pitchFamily="34" charset="0"/>
                <a:cs typeface="Times New Roman" panose="02020603050405020304" pitchFamily="18" charset="0"/>
              </a:rPr>
              <a:t>Shifts away from fossil fuels </a:t>
            </a: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and environmental conditions improve over time. </a:t>
            </a:r>
            <a:r>
              <a:rPr lang="en-US" dirty="0">
                <a:solidFill>
                  <a:srgbClr val="000000"/>
                </a:solidFill>
                <a:highlight>
                  <a:srgbClr val="FFFF00"/>
                </a:highlight>
                <a:latin typeface="Calibri" panose="020F0502020204030204" pitchFamily="34" charset="0"/>
                <a:ea typeface="Calibri" panose="020F0502020204030204" pitchFamily="34" charset="0"/>
                <a:cs typeface="Times New Roman" panose="02020603050405020304" pitchFamily="18" charset="0"/>
              </a:rPr>
              <a:t>Educational and health investments accelerate </a:t>
            </a: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the demographic transition, and the emphasis on economic growth shifts toward more emphasis on human well-being. Driven by an increasing commitment to achieving development goals, there are </a:t>
            </a:r>
            <a:r>
              <a:rPr lang="en-US" dirty="0">
                <a:solidFill>
                  <a:srgbClr val="000000"/>
                </a:solidFill>
                <a:highlight>
                  <a:srgbClr val="FFFF00"/>
                </a:highlight>
                <a:latin typeface="Calibri" panose="020F0502020204030204" pitchFamily="34" charset="0"/>
                <a:ea typeface="Calibri" panose="020F0502020204030204" pitchFamily="34" charset="0"/>
                <a:cs typeface="Times New Roman" panose="02020603050405020304" pitchFamily="18" charset="0"/>
              </a:rPr>
              <a:t>tighter regulation for pollutants </a:t>
            </a: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and inequality is reduced both across and within countries. Consumption is oriented toward </a:t>
            </a:r>
            <a:r>
              <a:rPr lang="en-US" dirty="0">
                <a:solidFill>
                  <a:srgbClr val="000000"/>
                </a:solidFill>
                <a:highlight>
                  <a:srgbClr val="FFFF00"/>
                </a:highlight>
                <a:latin typeface="Calibri" panose="020F0502020204030204" pitchFamily="34" charset="0"/>
                <a:ea typeface="Calibri" panose="020F0502020204030204" pitchFamily="34" charset="0"/>
                <a:cs typeface="Times New Roman" panose="02020603050405020304" pitchFamily="18" charset="0"/>
              </a:rPr>
              <a:t>low material growth and lower resource and energy intensity</a:t>
            </a:r>
            <a:endParaRPr lang="en-US" dirty="0">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b="1" dirty="0">
                <a:solidFill>
                  <a:srgbClr val="2F5496"/>
                </a:solidFill>
                <a:latin typeface="Calibri" panose="020F0502020204030204" pitchFamily="34" charset="0"/>
                <a:ea typeface="Calibri" panose="020F0502020204030204" pitchFamily="34" charset="0"/>
                <a:cs typeface="Times New Roman" panose="02020603050405020304" pitchFamily="18" charset="0"/>
              </a:rPr>
              <a:t>SSP 2 is the </a:t>
            </a:r>
            <a:r>
              <a:rPr lang="en-US" b="1" dirty="0">
                <a:solidFill>
                  <a:srgbClr val="2F5496"/>
                </a:solidFill>
                <a:highlight>
                  <a:srgbClr val="FFFF00"/>
                </a:highlight>
                <a:latin typeface="Calibri" panose="020F0502020204030204" pitchFamily="34" charset="0"/>
                <a:ea typeface="Calibri" panose="020F0502020204030204" pitchFamily="34" charset="0"/>
                <a:cs typeface="Times New Roman" panose="02020603050405020304" pitchFamily="18" charset="0"/>
              </a:rPr>
              <a:t>middle of the road where prediction follows historical events</a:t>
            </a:r>
            <a:endParaRPr lang="en-US" dirty="0">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This is the current scenario where world follows </a:t>
            </a:r>
            <a:r>
              <a:rPr lang="en-US" dirty="0">
                <a:solidFill>
                  <a:srgbClr val="000000"/>
                </a:solidFill>
                <a:highlight>
                  <a:srgbClr val="FFFF00"/>
                </a:highlight>
                <a:latin typeface="Calibri" panose="020F0502020204030204" pitchFamily="34" charset="0"/>
                <a:ea typeface="Calibri" panose="020F0502020204030204" pitchFamily="34" charset="0"/>
                <a:cs typeface="Times New Roman" panose="02020603050405020304" pitchFamily="18" charset="0"/>
              </a:rPr>
              <a:t>historical patterns of social, economic, and technological trends</a:t>
            </a: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 Global population growth is moderate and there is continued dependence on fossil fuels. Global and national institutions work towards achieving sustainable development goals but make slow progress. </a:t>
            </a:r>
            <a:r>
              <a:rPr lang="en-US" dirty="0">
                <a:solidFill>
                  <a:srgbClr val="000000"/>
                </a:solidFill>
                <a:highlight>
                  <a:srgbClr val="FFFF00"/>
                </a:highlight>
                <a:latin typeface="Calibri" panose="020F0502020204030204" pitchFamily="34" charset="0"/>
                <a:ea typeface="Calibri" panose="020F0502020204030204" pitchFamily="34" charset="0"/>
                <a:cs typeface="Times New Roman" panose="02020603050405020304" pitchFamily="18" charset="0"/>
              </a:rPr>
              <a:t>Environmental systems experience degradation</a:t>
            </a: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 although there are some improvements and overall, </a:t>
            </a:r>
            <a:r>
              <a:rPr lang="en-US" dirty="0">
                <a:solidFill>
                  <a:srgbClr val="000000"/>
                </a:solidFill>
                <a:highlight>
                  <a:srgbClr val="FFFF00"/>
                </a:highlight>
                <a:latin typeface="Calibri" panose="020F0502020204030204" pitchFamily="34" charset="0"/>
                <a:ea typeface="Calibri" panose="020F0502020204030204" pitchFamily="34" charset="0"/>
                <a:cs typeface="Times New Roman" panose="02020603050405020304" pitchFamily="18" charset="0"/>
              </a:rPr>
              <a:t>the intensity of resource and energy use declines</a:t>
            </a: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 Income inequality persists or improves very slowly. </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b="1" dirty="0">
                <a:solidFill>
                  <a:srgbClr val="2F5496"/>
                </a:solidFill>
                <a:latin typeface="Calibri" panose="020F0502020204030204" pitchFamily="34" charset="0"/>
                <a:ea typeface="Calibri" panose="020F0502020204030204" pitchFamily="34" charset="0"/>
                <a:cs typeface="Times New Roman" panose="02020603050405020304" pitchFamily="18" charset="0"/>
              </a:rPr>
              <a:t>SSP 3 represents a fragmented world/ Regional rivalry</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Energy and food security goals are focused on region than being global. </a:t>
            </a:r>
            <a:r>
              <a:rPr lang="en-US" dirty="0">
                <a:solidFill>
                  <a:srgbClr val="000000"/>
                </a:solidFill>
                <a:highlight>
                  <a:srgbClr val="FFFF00"/>
                </a:highlight>
                <a:latin typeface="Calibri" panose="020F0502020204030204" pitchFamily="34" charset="0"/>
                <a:ea typeface="Calibri" panose="020F0502020204030204" pitchFamily="34" charset="0"/>
                <a:cs typeface="Times New Roman" panose="02020603050405020304" pitchFamily="18" charset="0"/>
              </a:rPr>
              <a:t>Investments in education and technological development decline</a:t>
            </a: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 Economic development is slow, consumption is material-intensive, and inequalities persist or worsen over time. Population growth is low in industrialized and high in developing countries. </a:t>
            </a:r>
            <a:r>
              <a:rPr lang="en-US" dirty="0">
                <a:solidFill>
                  <a:srgbClr val="000000"/>
                </a:solidFill>
                <a:highlight>
                  <a:srgbClr val="FFFF00"/>
                </a:highlight>
                <a:latin typeface="Calibri" panose="020F0502020204030204" pitchFamily="34" charset="0"/>
                <a:ea typeface="Calibri" panose="020F0502020204030204" pitchFamily="34" charset="0"/>
                <a:cs typeface="Times New Roman" panose="02020603050405020304" pitchFamily="18" charset="0"/>
              </a:rPr>
              <a:t>Low priority for addressing environmental concerns leads to serious environmental degradation in some regions.</a:t>
            </a:r>
            <a:endParaRPr lang="en-US" dirty="0">
              <a:highlight>
                <a:srgbClr val="FFFF00"/>
              </a:highlight>
              <a:latin typeface="Calibri" panose="020F0502020204030204" pitchFamily="34" charset="0"/>
              <a:ea typeface="Calibri" panose="020F0502020204030204" pitchFamily="34" charset="0"/>
              <a:cs typeface="Times New Roman" panose="02020603050405020304" pitchFamily="18" charset="0"/>
            </a:endParaRPr>
          </a:p>
        </p:txBody>
      </p:sp>
      <p:sp>
        <p:nvSpPr>
          <p:cNvPr id="2" name="Slide Number Placeholder 1">
            <a:extLst>
              <a:ext uri="{FF2B5EF4-FFF2-40B4-BE49-F238E27FC236}">
                <a16:creationId xmlns:a16="http://schemas.microsoft.com/office/drawing/2014/main" xmlns="" id="{9BE5320E-D1EE-4C9B-83BB-1AD3EF81B4A4}"/>
              </a:ext>
            </a:extLst>
          </p:cNvPr>
          <p:cNvSpPr>
            <a:spLocks noGrp="1"/>
          </p:cNvSpPr>
          <p:nvPr>
            <p:ph type="sldNum" sz="quarter" idx="12"/>
          </p:nvPr>
        </p:nvSpPr>
        <p:spPr/>
        <p:txBody>
          <a:bodyPr/>
          <a:lstStyle/>
          <a:p>
            <a:fld id="{C2CD8C25-5EBB-4A54-A168-3D2653839A14}" type="slidenum">
              <a:rPr lang="en-US" smtClean="0"/>
              <a:t>22</a:t>
            </a:fld>
            <a:endParaRPr lang="en-US"/>
          </a:p>
        </p:txBody>
      </p:sp>
      <p:sp>
        <p:nvSpPr>
          <p:cNvPr id="3" name="Footer Placeholder 2">
            <a:extLst>
              <a:ext uri="{FF2B5EF4-FFF2-40B4-BE49-F238E27FC236}">
                <a16:creationId xmlns:a16="http://schemas.microsoft.com/office/drawing/2014/main" xmlns="" id="{E3F21784-7782-4192-9F52-9CF902EFD317}"/>
              </a:ext>
            </a:extLst>
          </p:cNvPr>
          <p:cNvSpPr>
            <a:spLocks noGrp="1"/>
          </p:cNvSpPr>
          <p:nvPr>
            <p:ph type="ftr" sz="quarter" idx="11"/>
          </p:nvPr>
        </p:nvSpPr>
        <p:spPr/>
        <p:txBody>
          <a:bodyPr/>
          <a:lstStyle/>
          <a:p>
            <a:r>
              <a:rPr lang="en-US"/>
              <a:t>GSCMI 2020 Conference, February 21, 2020</a:t>
            </a:r>
          </a:p>
        </p:txBody>
      </p:sp>
    </p:spTree>
    <p:extLst>
      <p:ext uri="{BB962C8B-B14F-4D97-AF65-F5344CB8AC3E}">
        <p14:creationId xmlns:p14="http://schemas.microsoft.com/office/powerpoint/2010/main" val="706392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3ED10C28-A6EE-4C17-A1E2-8DB300F6D7EE}"/>
              </a:ext>
            </a:extLst>
          </p:cNvPr>
          <p:cNvSpPr/>
          <p:nvPr/>
        </p:nvSpPr>
        <p:spPr>
          <a:xfrm>
            <a:off x="837398" y="556068"/>
            <a:ext cx="10222029" cy="5425140"/>
          </a:xfrm>
          <a:prstGeom prst="rect">
            <a:avLst/>
          </a:prstGeom>
        </p:spPr>
        <p:txBody>
          <a:bodyPr wrap="square">
            <a:spAutoFit/>
          </a:bodyPr>
          <a:lstStyle/>
          <a:p>
            <a:pPr algn="just">
              <a:lnSpc>
                <a:spcPct val="107000"/>
              </a:lnSpc>
              <a:spcAft>
                <a:spcPts val="800"/>
              </a:spcAft>
            </a:pPr>
            <a:r>
              <a:rPr lang="en-US" b="1" dirty="0">
                <a:solidFill>
                  <a:srgbClr val="2F5496"/>
                </a:solidFill>
                <a:latin typeface="Calibri" panose="020F0502020204030204" pitchFamily="34" charset="0"/>
                <a:ea typeface="Calibri" panose="020F0502020204030204" pitchFamily="34" charset="0"/>
                <a:cs typeface="Times New Roman" panose="02020603050405020304" pitchFamily="18" charset="0"/>
              </a:rPr>
              <a:t>SSP 4 is a world of ever-increasing inequality</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Increasing disparity in economic opportunity and political power results in </a:t>
            </a:r>
            <a:r>
              <a:rPr lang="en-US" dirty="0">
                <a:solidFill>
                  <a:srgbClr val="000000"/>
                </a:solidFill>
                <a:highlight>
                  <a:srgbClr val="FFFF00"/>
                </a:highlight>
                <a:latin typeface="Calibri" panose="020F0502020204030204" pitchFamily="34" charset="0"/>
                <a:ea typeface="Calibri" panose="020F0502020204030204" pitchFamily="34" charset="0"/>
                <a:cs typeface="Times New Roman" panose="02020603050405020304" pitchFamily="18" charset="0"/>
              </a:rPr>
              <a:t>increasing inequalities and stratification both across and within countries</a:t>
            </a: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 Over time, the gap widens between an internationally-connected society (that contributes to knowledge and capital-intensive sectors of the global economy) and a fragmented collection of lower-income, poorly educated societies (that work in a labor intensive, low-tech economy). Social cohesion degrades and conflict and unrest become increasingly common. </a:t>
            </a:r>
            <a:r>
              <a:rPr lang="en-US" dirty="0">
                <a:solidFill>
                  <a:srgbClr val="000000"/>
                </a:solidFill>
                <a:highlight>
                  <a:srgbClr val="FFFF00"/>
                </a:highlight>
                <a:latin typeface="Calibri" panose="020F0502020204030204" pitchFamily="34" charset="0"/>
                <a:ea typeface="Calibri" panose="020F0502020204030204" pitchFamily="34" charset="0"/>
                <a:cs typeface="Times New Roman" panose="02020603050405020304" pitchFamily="18" charset="0"/>
              </a:rPr>
              <a:t>Technology development is high in the high-tech economy and sectors. Environmental policies focus on local issues around middle and high income areas.</a:t>
            </a:r>
            <a:endParaRPr lang="en-US" dirty="0">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b="1" dirty="0">
                <a:solidFill>
                  <a:srgbClr val="2F5496"/>
                </a:solidFill>
                <a:latin typeface="Calibri" panose="020F0502020204030204" pitchFamily="34" charset="0"/>
                <a:ea typeface="Calibri" panose="020F0502020204030204" pitchFamily="34" charset="0"/>
                <a:cs typeface="Times New Roman" panose="02020603050405020304" pitchFamily="18" charset="0"/>
              </a:rPr>
              <a:t>SSP 5 predicts a world of </a:t>
            </a:r>
            <a:r>
              <a:rPr lang="en-US" b="1" dirty="0">
                <a:solidFill>
                  <a:srgbClr val="2F5496"/>
                </a:solidFill>
                <a:highlight>
                  <a:srgbClr val="FFFF00"/>
                </a:highlight>
                <a:latin typeface="Calibri" panose="020F0502020204030204" pitchFamily="34" charset="0"/>
                <a:ea typeface="Calibri" panose="020F0502020204030204" pitchFamily="34" charset="0"/>
                <a:cs typeface="Times New Roman" panose="02020603050405020304" pitchFamily="18" charset="0"/>
              </a:rPr>
              <a:t>rapid and unconstrained growth in economic output and energy use/ Fossil-fueled Development</a:t>
            </a:r>
            <a:endParaRPr lang="en-US" dirty="0">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Global markets are increasingly connected. </a:t>
            </a:r>
            <a:r>
              <a:rPr lang="en-US" dirty="0">
                <a:solidFill>
                  <a:srgbClr val="000000"/>
                </a:solidFill>
                <a:highlight>
                  <a:srgbClr val="FFFF00"/>
                </a:highlight>
                <a:latin typeface="Calibri" panose="020F0502020204030204" pitchFamily="34" charset="0"/>
                <a:ea typeface="Calibri" panose="020F0502020204030204" pitchFamily="34" charset="0"/>
                <a:cs typeface="Times New Roman" panose="02020603050405020304" pitchFamily="18" charset="0"/>
              </a:rPr>
              <a:t>There are also strong investments in health, education, and institutions to enhance human and social capital.</a:t>
            </a: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the same time, the push for economic and social development is coupled with the exploitation of abundant fossil fuel resources without considering alternative sources. All these factors lead to rapid growth of the global economy, while global population peaks and declines in the 21st century. </a:t>
            </a:r>
            <a:r>
              <a:rPr lang="en-US" dirty="0">
                <a:solidFill>
                  <a:srgbClr val="000000"/>
                </a:solidFill>
                <a:highlight>
                  <a:srgbClr val="FFFF00"/>
                </a:highlight>
                <a:latin typeface="Calibri" panose="020F0502020204030204" pitchFamily="34" charset="0"/>
                <a:ea typeface="Calibri" panose="020F0502020204030204" pitchFamily="34" charset="0"/>
                <a:cs typeface="Times New Roman" panose="02020603050405020304" pitchFamily="18" charset="0"/>
              </a:rPr>
              <a:t>Local environmental problems like air pollution are successfully managed.</a:t>
            </a: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 There is faith in the ability to effectively manage social and ecological systems, including by geo-engineering if necessary. </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Slide Number Placeholder 2">
            <a:extLst>
              <a:ext uri="{FF2B5EF4-FFF2-40B4-BE49-F238E27FC236}">
                <a16:creationId xmlns:a16="http://schemas.microsoft.com/office/drawing/2014/main" xmlns="" id="{77F07E31-7E1D-434A-B01F-90C898E7CBC7}"/>
              </a:ext>
            </a:extLst>
          </p:cNvPr>
          <p:cNvSpPr>
            <a:spLocks noGrp="1"/>
          </p:cNvSpPr>
          <p:nvPr>
            <p:ph type="sldNum" sz="quarter" idx="12"/>
          </p:nvPr>
        </p:nvSpPr>
        <p:spPr/>
        <p:txBody>
          <a:bodyPr/>
          <a:lstStyle/>
          <a:p>
            <a:fld id="{C2CD8C25-5EBB-4A54-A168-3D2653839A14}" type="slidenum">
              <a:rPr lang="en-US" smtClean="0"/>
              <a:t>23</a:t>
            </a:fld>
            <a:endParaRPr lang="en-US"/>
          </a:p>
        </p:txBody>
      </p:sp>
      <p:sp>
        <p:nvSpPr>
          <p:cNvPr id="4" name="Footer Placeholder 3">
            <a:extLst>
              <a:ext uri="{FF2B5EF4-FFF2-40B4-BE49-F238E27FC236}">
                <a16:creationId xmlns:a16="http://schemas.microsoft.com/office/drawing/2014/main" xmlns="" id="{ED4CE99F-5683-4D13-9AE5-A9C45E8CB2FB}"/>
              </a:ext>
            </a:extLst>
          </p:cNvPr>
          <p:cNvSpPr>
            <a:spLocks noGrp="1"/>
          </p:cNvSpPr>
          <p:nvPr>
            <p:ph type="ftr" sz="quarter" idx="11"/>
          </p:nvPr>
        </p:nvSpPr>
        <p:spPr/>
        <p:txBody>
          <a:bodyPr/>
          <a:lstStyle/>
          <a:p>
            <a:r>
              <a:rPr lang="en-US"/>
              <a:t>GSCMI 2020 Conference, February 21, 2020</a:t>
            </a:r>
          </a:p>
        </p:txBody>
      </p:sp>
    </p:spTree>
    <p:extLst>
      <p:ext uri="{BB962C8B-B14F-4D97-AF65-F5344CB8AC3E}">
        <p14:creationId xmlns:p14="http://schemas.microsoft.com/office/powerpoint/2010/main" val="3147868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DFC6B6F-D0A1-4468-B58A-C98F9C9A9835}"/>
              </a:ext>
            </a:extLst>
          </p:cNvPr>
          <p:cNvSpPr>
            <a:spLocks noGrp="1"/>
          </p:cNvSpPr>
          <p:nvPr>
            <p:ph type="title"/>
          </p:nvPr>
        </p:nvSpPr>
        <p:spPr>
          <a:xfrm>
            <a:off x="712270" y="365126"/>
            <a:ext cx="10641530" cy="666018"/>
          </a:xfrm>
        </p:spPr>
        <p:txBody>
          <a:bodyPr>
            <a:normAutofit fontScale="90000"/>
          </a:bodyPr>
          <a:lstStyle/>
          <a:p>
            <a:r>
              <a:rPr lang="en-US" dirty="0"/>
              <a:t>Baseline emissions and GDP projections</a:t>
            </a:r>
          </a:p>
        </p:txBody>
      </p:sp>
      <p:graphicFrame>
        <p:nvGraphicFramePr>
          <p:cNvPr id="7" name="Content Placeholder 6">
            <a:extLst>
              <a:ext uri="{FF2B5EF4-FFF2-40B4-BE49-F238E27FC236}">
                <a16:creationId xmlns:a16="http://schemas.microsoft.com/office/drawing/2014/main" xmlns="" id="{E2B233E8-7D1F-4E37-BDFA-D5A0202D3978}"/>
              </a:ext>
            </a:extLst>
          </p:cNvPr>
          <p:cNvGraphicFramePr>
            <a:graphicFrameLocks noGrp="1"/>
          </p:cNvGraphicFramePr>
          <p:nvPr>
            <p:ph idx="1"/>
            <p:extLst/>
          </p:nvPr>
        </p:nvGraphicFramePr>
        <p:xfrm>
          <a:off x="956192" y="1487763"/>
          <a:ext cx="6301255" cy="982372"/>
        </p:xfrm>
        <a:graphic>
          <a:graphicData uri="http://schemas.openxmlformats.org/drawingml/2006/table">
            <a:tbl>
              <a:tblPr firstRow="1" firstCol="1" bandRow="1">
                <a:tableStyleId>{5C22544A-7EE6-4342-B048-85BDC9FD1C3A}</a:tableStyleId>
              </a:tblPr>
              <a:tblGrid>
                <a:gridCol w="1760989">
                  <a:extLst>
                    <a:ext uri="{9D8B030D-6E8A-4147-A177-3AD203B41FA5}">
                      <a16:colId xmlns:a16="http://schemas.microsoft.com/office/drawing/2014/main" xmlns="" val="3080869291"/>
                    </a:ext>
                  </a:extLst>
                </a:gridCol>
                <a:gridCol w="924869">
                  <a:extLst>
                    <a:ext uri="{9D8B030D-6E8A-4147-A177-3AD203B41FA5}">
                      <a16:colId xmlns:a16="http://schemas.microsoft.com/office/drawing/2014/main" xmlns="" val="2566909401"/>
                    </a:ext>
                  </a:extLst>
                </a:gridCol>
                <a:gridCol w="924869">
                  <a:extLst>
                    <a:ext uri="{9D8B030D-6E8A-4147-A177-3AD203B41FA5}">
                      <a16:colId xmlns:a16="http://schemas.microsoft.com/office/drawing/2014/main" xmlns="" val="1488435874"/>
                    </a:ext>
                  </a:extLst>
                </a:gridCol>
                <a:gridCol w="840790">
                  <a:extLst>
                    <a:ext uri="{9D8B030D-6E8A-4147-A177-3AD203B41FA5}">
                      <a16:colId xmlns:a16="http://schemas.microsoft.com/office/drawing/2014/main" xmlns="" val="3011155414"/>
                    </a:ext>
                  </a:extLst>
                </a:gridCol>
                <a:gridCol w="924869">
                  <a:extLst>
                    <a:ext uri="{9D8B030D-6E8A-4147-A177-3AD203B41FA5}">
                      <a16:colId xmlns:a16="http://schemas.microsoft.com/office/drawing/2014/main" xmlns="" val="3998690276"/>
                    </a:ext>
                  </a:extLst>
                </a:gridCol>
                <a:gridCol w="924869">
                  <a:extLst>
                    <a:ext uri="{9D8B030D-6E8A-4147-A177-3AD203B41FA5}">
                      <a16:colId xmlns:a16="http://schemas.microsoft.com/office/drawing/2014/main" xmlns="" val="1020343002"/>
                    </a:ext>
                  </a:extLst>
                </a:gridCol>
              </a:tblGrid>
              <a:tr h="330100">
                <a:tc>
                  <a:txBody>
                    <a:bodyPr/>
                    <a:lstStyle/>
                    <a:p>
                      <a:pPr marL="0" marR="0">
                        <a:lnSpc>
                          <a:spcPct val="107000"/>
                        </a:lnSpc>
                        <a:spcBef>
                          <a:spcPts val="0"/>
                        </a:spcBef>
                        <a:spcAft>
                          <a:spcPts val="0"/>
                        </a:spcAft>
                      </a:pPr>
                      <a:r>
                        <a:rPr lang="en-US" sz="2000" u="none" strike="noStrike">
                          <a:effectLst/>
                        </a:rPr>
                        <a:t>SSP</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u="none" strike="noStrike">
                          <a:effectLst/>
                        </a:rPr>
                        <a:t>SSP1</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u="none" strike="noStrike">
                          <a:effectLst/>
                        </a:rPr>
                        <a:t>SSP2</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u="none" strike="noStrike">
                          <a:effectLst/>
                        </a:rPr>
                        <a:t>SSP3</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u="none" strike="noStrike">
                          <a:effectLst/>
                        </a:rPr>
                        <a:t>SSP4</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u="none" strike="noStrike">
                          <a:effectLst/>
                        </a:rPr>
                        <a:t>SSP5</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844635791"/>
                  </a:ext>
                </a:extLst>
              </a:tr>
              <a:tr h="530701">
                <a:tc>
                  <a:txBody>
                    <a:bodyPr/>
                    <a:lstStyle/>
                    <a:p>
                      <a:pPr marL="0" marR="0">
                        <a:lnSpc>
                          <a:spcPct val="107000"/>
                        </a:lnSpc>
                        <a:spcBef>
                          <a:spcPts val="0"/>
                        </a:spcBef>
                        <a:spcAft>
                          <a:spcPts val="0"/>
                        </a:spcAft>
                      </a:pPr>
                      <a:r>
                        <a:rPr lang="en-US" sz="2000" u="none" strike="noStrike">
                          <a:effectLst/>
                        </a:rPr>
                        <a:t>Baseline Scenario</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u="none" strike="noStrike">
                          <a:effectLst/>
                        </a:rPr>
                        <a:t>5.5</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u="none" strike="noStrike">
                          <a:effectLst/>
                        </a:rPr>
                        <a:t>6.7</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u="none" strike="noStrike">
                          <a:effectLst/>
                        </a:rPr>
                        <a:t>7.2</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u="none" strike="noStrike">
                          <a:effectLst/>
                        </a:rPr>
                        <a:t>5.8</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u="none" strike="noStrike" dirty="0">
                          <a:effectLst/>
                        </a:rPr>
                        <a:t>8.5</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29564628"/>
                  </a:ext>
                </a:extLst>
              </a:tr>
            </a:tbl>
          </a:graphicData>
        </a:graphic>
      </p:graphicFrame>
      <p:sp>
        <p:nvSpPr>
          <p:cNvPr id="8" name="TextBox 7">
            <a:extLst>
              <a:ext uri="{FF2B5EF4-FFF2-40B4-BE49-F238E27FC236}">
                <a16:creationId xmlns:a16="http://schemas.microsoft.com/office/drawing/2014/main" xmlns="" id="{00F05E95-EA92-4F87-9B15-43F6A27FB105}"/>
              </a:ext>
            </a:extLst>
          </p:cNvPr>
          <p:cNvSpPr txBox="1"/>
          <p:nvPr/>
        </p:nvSpPr>
        <p:spPr>
          <a:xfrm>
            <a:off x="8003406" y="1755278"/>
            <a:ext cx="3850093" cy="923330"/>
          </a:xfrm>
          <a:prstGeom prst="rect">
            <a:avLst/>
          </a:prstGeom>
          <a:noFill/>
        </p:spPr>
        <p:txBody>
          <a:bodyPr wrap="none" rtlCol="0">
            <a:spAutoFit/>
          </a:bodyPr>
          <a:lstStyle/>
          <a:p>
            <a:r>
              <a:rPr lang="en-US" dirty="0"/>
              <a:t>Baseline emissions vary with scenarios.</a:t>
            </a:r>
          </a:p>
          <a:p>
            <a:endParaRPr lang="en-US" dirty="0"/>
          </a:p>
          <a:p>
            <a:endParaRPr lang="en-US" dirty="0"/>
          </a:p>
        </p:txBody>
      </p:sp>
      <p:pic>
        <p:nvPicPr>
          <p:cNvPr id="9" name="Picture 8" descr="Chart comparing global GDP between SSP1, SSP2, SSP3, SSP4, and SSP5">
            <a:extLst>
              <a:ext uri="{FF2B5EF4-FFF2-40B4-BE49-F238E27FC236}">
                <a16:creationId xmlns:a16="http://schemas.microsoft.com/office/drawing/2014/main" xmlns="" id="{A515EE8B-21BE-4471-9592-117AE1945BC3}"/>
              </a:ext>
            </a:extLst>
          </p:cNvPr>
          <p:cNvPicPr/>
          <p:nvPr/>
        </p:nvPicPr>
        <p:blipFill rotWithShape="1">
          <a:blip r:embed="rId2"/>
          <a:srcRect r="5238"/>
          <a:stretch/>
        </p:blipFill>
        <p:spPr bwMode="auto">
          <a:xfrm>
            <a:off x="712270" y="2743199"/>
            <a:ext cx="3999222" cy="3749676"/>
          </a:xfrm>
          <a:prstGeom prst="rect">
            <a:avLst/>
          </a:prstGeom>
          <a:ln>
            <a:noFill/>
          </a:ln>
          <a:extLst>
            <a:ext uri="{53640926-AAD7-44D8-BBD7-CCE9431645EC}">
              <a14:shadowObscured xmlns:a14="http://schemas.microsoft.com/office/drawing/2010/main"/>
            </a:ext>
          </a:extLst>
        </p:spPr>
      </p:pic>
      <p:pic>
        <p:nvPicPr>
          <p:cNvPr id="10" name="Picture 9" descr="SSP1, SSP2, SSP3, SSP4, SSP5">
            <a:extLst>
              <a:ext uri="{FF2B5EF4-FFF2-40B4-BE49-F238E27FC236}">
                <a16:creationId xmlns:a16="http://schemas.microsoft.com/office/drawing/2014/main" xmlns="" id="{AE722569-DFAF-4EED-BD4B-4CD28052C591}"/>
              </a:ext>
            </a:extLst>
          </p:cNvPr>
          <p:cNvPicPr/>
          <p:nvPr/>
        </p:nvPicPr>
        <p:blipFill>
          <a:blip r:embed="rId3"/>
          <a:stretch>
            <a:fillRect/>
          </a:stretch>
        </p:blipFill>
        <p:spPr>
          <a:xfrm>
            <a:off x="4919846" y="3342924"/>
            <a:ext cx="1176154" cy="1821030"/>
          </a:xfrm>
          <a:prstGeom prst="rect">
            <a:avLst/>
          </a:prstGeom>
        </p:spPr>
      </p:pic>
      <p:sp>
        <p:nvSpPr>
          <p:cNvPr id="11" name="TextBox 10">
            <a:extLst>
              <a:ext uri="{FF2B5EF4-FFF2-40B4-BE49-F238E27FC236}">
                <a16:creationId xmlns:a16="http://schemas.microsoft.com/office/drawing/2014/main" xmlns="" id="{D2E6CBF2-4EDE-46D0-B520-39F87FAA7CA0}"/>
              </a:ext>
            </a:extLst>
          </p:cNvPr>
          <p:cNvSpPr txBox="1"/>
          <p:nvPr/>
        </p:nvSpPr>
        <p:spPr>
          <a:xfrm>
            <a:off x="3681663" y="3094522"/>
            <a:ext cx="631904" cy="369332"/>
          </a:xfrm>
          <a:prstGeom prst="rect">
            <a:avLst/>
          </a:prstGeom>
          <a:noFill/>
        </p:spPr>
        <p:txBody>
          <a:bodyPr wrap="none" rtlCol="0">
            <a:spAutoFit/>
          </a:bodyPr>
          <a:lstStyle/>
          <a:p>
            <a:r>
              <a:rPr lang="en-US" dirty="0"/>
              <a:t>SSP5</a:t>
            </a:r>
          </a:p>
        </p:txBody>
      </p:sp>
      <p:sp>
        <p:nvSpPr>
          <p:cNvPr id="12" name="TextBox 11">
            <a:extLst>
              <a:ext uri="{FF2B5EF4-FFF2-40B4-BE49-F238E27FC236}">
                <a16:creationId xmlns:a16="http://schemas.microsoft.com/office/drawing/2014/main" xmlns="" id="{4D55FEC1-E341-4A80-A52F-5EAFF892B004}"/>
              </a:ext>
            </a:extLst>
          </p:cNvPr>
          <p:cNvSpPr txBox="1"/>
          <p:nvPr/>
        </p:nvSpPr>
        <p:spPr>
          <a:xfrm>
            <a:off x="3920770" y="4321609"/>
            <a:ext cx="631904" cy="369332"/>
          </a:xfrm>
          <a:prstGeom prst="rect">
            <a:avLst/>
          </a:prstGeom>
          <a:noFill/>
        </p:spPr>
        <p:txBody>
          <a:bodyPr wrap="none" rtlCol="0">
            <a:spAutoFit/>
          </a:bodyPr>
          <a:lstStyle/>
          <a:p>
            <a:r>
              <a:rPr lang="en-US" dirty="0"/>
              <a:t>SSP1</a:t>
            </a:r>
          </a:p>
        </p:txBody>
      </p:sp>
      <p:sp>
        <p:nvSpPr>
          <p:cNvPr id="13" name="TextBox 12">
            <a:extLst>
              <a:ext uri="{FF2B5EF4-FFF2-40B4-BE49-F238E27FC236}">
                <a16:creationId xmlns:a16="http://schemas.microsoft.com/office/drawing/2014/main" xmlns="" id="{8A50CABB-ED64-4E17-8702-47806AE61B74}"/>
              </a:ext>
            </a:extLst>
          </p:cNvPr>
          <p:cNvSpPr txBox="1"/>
          <p:nvPr/>
        </p:nvSpPr>
        <p:spPr>
          <a:xfrm>
            <a:off x="4246254" y="4672932"/>
            <a:ext cx="631904" cy="369332"/>
          </a:xfrm>
          <a:prstGeom prst="rect">
            <a:avLst/>
          </a:prstGeom>
          <a:noFill/>
        </p:spPr>
        <p:txBody>
          <a:bodyPr wrap="none" rtlCol="0">
            <a:spAutoFit/>
          </a:bodyPr>
          <a:lstStyle/>
          <a:p>
            <a:r>
              <a:rPr lang="en-US" dirty="0"/>
              <a:t>SSP2</a:t>
            </a:r>
          </a:p>
        </p:txBody>
      </p:sp>
      <p:sp>
        <p:nvSpPr>
          <p:cNvPr id="14" name="TextBox 13">
            <a:extLst>
              <a:ext uri="{FF2B5EF4-FFF2-40B4-BE49-F238E27FC236}">
                <a16:creationId xmlns:a16="http://schemas.microsoft.com/office/drawing/2014/main" xmlns="" id="{FAB49B7F-B6A0-4967-A075-EE7B27684EFA}"/>
              </a:ext>
            </a:extLst>
          </p:cNvPr>
          <p:cNvSpPr txBox="1"/>
          <p:nvPr/>
        </p:nvSpPr>
        <p:spPr>
          <a:xfrm>
            <a:off x="4162921" y="5457525"/>
            <a:ext cx="631904" cy="369332"/>
          </a:xfrm>
          <a:prstGeom prst="rect">
            <a:avLst/>
          </a:prstGeom>
          <a:noFill/>
        </p:spPr>
        <p:txBody>
          <a:bodyPr wrap="none" rtlCol="0">
            <a:spAutoFit/>
          </a:bodyPr>
          <a:lstStyle/>
          <a:p>
            <a:r>
              <a:rPr lang="en-US" dirty="0"/>
              <a:t>SSP3</a:t>
            </a:r>
          </a:p>
        </p:txBody>
      </p:sp>
      <p:sp>
        <p:nvSpPr>
          <p:cNvPr id="15" name="TextBox 14">
            <a:extLst>
              <a:ext uri="{FF2B5EF4-FFF2-40B4-BE49-F238E27FC236}">
                <a16:creationId xmlns:a16="http://schemas.microsoft.com/office/drawing/2014/main" xmlns="" id="{397A32C1-3626-4451-97CA-67F088DE0695}"/>
              </a:ext>
            </a:extLst>
          </p:cNvPr>
          <p:cNvSpPr txBox="1"/>
          <p:nvPr/>
        </p:nvSpPr>
        <p:spPr>
          <a:xfrm>
            <a:off x="4332743" y="5019443"/>
            <a:ext cx="631904" cy="369332"/>
          </a:xfrm>
          <a:prstGeom prst="rect">
            <a:avLst/>
          </a:prstGeom>
          <a:noFill/>
        </p:spPr>
        <p:txBody>
          <a:bodyPr wrap="none" rtlCol="0">
            <a:spAutoFit/>
          </a:bodyPr>
          <a:lstStyle/>
          <a:p>
            <a:r>
              <a:rPr lang="en-US" dirty="0"/>
              <a:t>SSP4</a:t>
            </a:r>
          </a:p>
        </p:txBody>
      </p:sp>
      <p:sp>
        <p:nvSpPr>
          <p:cNvPr id="16" name="TextBox 15">
            <a:extLst>
              <a:ext uri="{FF2B5EF4-FFF2-40B4-BE49-F238E27FC236}">
                <a16:creationId xmlns:a16="http://schemas.microsoft.com/office/drawing/2014/main" xmlns="" id="{7B57E85E-3818-4F32-A0AF-4BB9E5B51544}"/>
              </a:ext>
            </a:extLst>
          </p:cNvPr>
          <p:cNvSpPr txBox="1"/>
          <p:nvPr/>
        </p:nvSpPr>
        <p:spPr>
          <a:xfrm>
            <a:off x="7282960" y="2973592"/>
            <a:ext cx="3969420" cy="369332"/>
          </a:xfrm>
          <a:prstGeom prst="rect">
            <a:avLst/>
          </a:prstGeom>
          <a:noFill/>
        </p:spPr>
        <p:txBody>
          <a:bodyPr wrap="none" rtlCol="0">
            <a:spAutoFit/>
          </a:bodyPr>
          <a:lstStyle/>
          <a:p>
            <a:r>
              <a:rPr lang="en-US" dirty="0"/>
              <a:t>GDP projections vary significantly by SSP</a:t>
            </a:r>
          </a:p>
        </p:txBody>
      </p:sp>
      <p:sp>
        <p:nvSpPr>
          <p:cNvPr id="17" name="Rectangle 16">
            <a:extLst>
              <a:ext uri="{FF2B5EF4-FFF2-40B4-BE49-F238E27FC236}">
                <a16:creationId xmlns:a16="http://schemas.microsoft.com/office/drawing/2014/main" xmlns="" id="{4C4473B9-13AD-4B77-8C68-90518C63891E}"/>
              </a:ext>
            </a:extLst>
          </p:cNvPr>
          <p:cNvSpPr/>
          <p:nvPr/>
        </p:nvSpPr>
        <p:spPr>
          <a:xfrm>
            <a:off x="5074117" y="5728056"/>
            <a:ext cx="6500261" cy="646331"/>
          </a:xfrm>
          <a:prstGeom prst="rect">
            <a:avLst/>
          </a:prstGeom>
        </p:spPr>
        <p:txBody>
          <a:bodyPr wrap="square">
            <a:spAutoFit/>
          </a:bodyPr>
          <a:lstStyle/>
          <a:p>
            <a:r>
              <a:rPr lang="en-US" u="sng" dirty="0">
                <a:solidFill>
                  <a:srgbClr val="0563C1"/>
                </a:solidFill>
                <a:latin typeface="Calibri" panose="020F0502020204030204" pitchFamily="34" charset="0"/>
                <a:ea typeface="Calibri" panose="020F0502020204030204" pitchFamily="34" charset="0"/>
                <a:hlinkClick r:id="rId4"/>
              </a:rPr>
              <a:t>All SSP data available at </a:t>
            </a:r>
          </a:p>
          <a:p>
            <a:r>
              <a:rPr lang="en-US" u="sng" dirty="0">
                <a:solidFill>
                  <a:srgbClr val="0563C1"/>
                </a:solidFill>
                <a:latin typeface="Calibri" panose="020F0502020204030204" pitchFamily="34" charset="0"/>
                <a:ea typeface="Calibri" panose="020F0502020204030204" pitchFamily="34" charset="0"/>
                <a:hlinkClick r:id="rId4"/>
              </a:rPr>
              <a:t>https://tntcat.iiasa.ac.at/SspDb/dsd?Action=htmlpage&amp;page=20</a:t>
            </a:r>
            <a:endParaRPr lang="en-US" dirty="0">
              <a:latin typeface="Calibri" panose="020F0502020204030204" pitchFamily="34" charset="0"/>
              <a:ea typeface="Calibri" panose="020F0502020204030204" pitchFamily="34" charset="0"/>
            </a:endParaRPr>
          </a:p>
        </p:txBody>
      </p:sp>
      <p:graphicFrame>
        <p:nvGraphicFramePr>
          <p:cNvPr id="18" name="Table 17" descr="Table comparing global GDP between SSP1, SSP2, SSP3, SSP4, and SSP5">
            <a:extLst>
              <a:ext uri="{FF2B5EF4-FFF2-40B4-BE49-F238E27FC236}">
                <a16:creationId xmlns:a16="http://schemas.microsoft.com/office/drawing/2014/main" xmlns="" id="{830ED60C-B3CA-43CA-8C20-0A99EE868E7F}"/>
              </a:ext>
            </a:extLst>
          </p:cNvPr>
          <p:cNvGraphicFramePr>
            <a:graphicFrameLocks noGrp="1"/>
          </p:cNvGraphicFramePr>
          <p:nvPr>
            <p:extLst>
              <p:ext uri="{D42A27DB-BD31-4B8C-83A1-F6EECF244321}">
                <p14:modId xmlns:p14="http://schemas.microsoft.com/office/powerpoint/2010/main" val="1687209419"/>
              </p:ext>
            </p:extLst>
          </p:nvPr>
        </p:nvGraphicFramePr>
        <p:xfrm>
          <a:off x="6304353" y="3570603"/>
          <a:ext cx="5621348" cy="2019185"/>
        </p:xfrm>
        <a:graphic>
          <a:graphicData uri="http://schemas.openxmlformats.org/drawingml/2006/table">
            <a:tbl>
              <a:tblPr>
                <a:tableStyleId>{5C22544A-7EE6-4342-B048-85BDC9FD1C3A}</a:tableStyleId>
              </a:tblPr>
              <a:tblGrid>
                <a:gridCol w="1405337">
                  <a:extLst>
                    <a:ext uri="{9D8B030D-6E8A-4147-A177-3AD203B41FA5}">
                      <a16:colId xmlns:a16="http://schemas.microsoft.com/office/drawing/2014/main" xmlns="" val="2446947110"/>
                    </a:ext>
                  </a:extLst>
                </a:gridCol>
                <a:gridCol w="1405337">
                  <a:extLst>
                    <a:ext uri="{9D8B030D-6E8A-4147-A177-3AD203B41FA5}">
                      <a16:colId xmlns:a16="http://schemas.microsoft.com/office/drawing/2014/main" xmlns="" val="3778634166"/>
                    </a:ext>
                  </a:extLst>
                </a:gridCol>
                <a:gridCol w="1405337">
                  <a:extLst>
                    <a:ext uri="{9D8B030D-6E8A-4147-A177-3AD203B41FA5}">
                      <a16:colId xmlns:a16="http://schemas.microsoft.com/office/drawing/2014/main" xmlns="" val="2103333321"/>
                    </a:ext>
                  </a:extLst>
                </a:gridCol>
                <a:gridCol w="1405337">
                  <a:extLst>
                    <a:ext uri="{9D8B030D-6E8A-4147-A177-3AD203B41FA5}">
                      <a16:colId xmlns:a16="http://schemas.microsoft.com/office/drawing/2014/main" xmlns="" val="1093247064"/>
                    </a:ext>
                  </a:extLst>
                </a:gridCol>
              </a:tblGrid>
              <a:tr h="530243">
                <a:tc>
                  <a:txBody>
                    <a:bodyPr/>
                    <a:lstStyle/>
                    <a:p>
                      <a:pPr algn="ctr" fontAlgn="t"/>
                      <a:r>
                        <a:rPr lang="en-US" sz="1800" u="none" strike="noStrike" dirty="0">
                          <a:effectLst/>
                        </a:rPr>
                        <a:t>Scenario</a:t>
                      </a:r>
                      <a:endParaRPr lang="en-US" sz="1800" b="0" i="0" u="none" strike="noStrike" dirty="0">
                        <a:solidFill>
                          <a:srgbClr val="000000"/>
                        </a:solidFill>
                        <a:effectLst/>
                        <a:latin typeface="Calibri" panose="020F0502020204030204" pitchFamily="34" charset="0"/>
                      </a:endParaRPr>
                    </a:p>
                  </a:txBody>
                  <a:tcPr marL="3175" marR="3175" marT="3175" marB="0"/>
                </a:tc>
                <a:tc>
                  <a:txBody>
                    <a:bodyPr/>
                    <a:lstStyle/>
                    <a:p>
                      <a:pPr algn="ctr" fontAlgn="t"/>
                      <a:r>
                        <a:rPr lang="en-US" sz="1800" u="none" strike="noStrike">
                          <a:effectLst/>
                        </a:rPr>
                        <a:t>Region</a:t>
                      </a:r>
                      <a:endParaRPr lang="en-US" sz="1800" b="0" i="0" u="none" strike="noStrike">
                        <a:solidFill>
                          <a:srgbClr val="000000"/>
                        </a:solidFill>
                        <a:effectLst/>
                        <a:latin typeface="Calibri" panose="020F0502020204030204" pitchFamily="34" charset="0"/>
                      </a:endParaRPr>
                    </a:p>
                  </a:txBody>
                  <a:tcPr marL="3175" marR="3175" marT="3175" marB="0"/>
                </a:tc>
                <a:tc>
                  <a:txBody>
                    <a:bodyPr/>
                    <a:lstStyle/>
                    <a:p>
                      <a:pPr algn="ctr" fontAlgn="b"/>
                      <a:r>
                        <a:rPr lang="en-US" sz="1800" u="none" strike="noStrike" dirty="0">
                          <a:effectLst/>
                        </a:rPr>
                        <a:t>2050</a:t>
                      </a:r>
                      <a:endParaRPr lang="en-US" sz="1800" b="0" i="0" u="none" strike="noStrike" dirty="0">
                        <a:solidFill>
                          <a:srgbClr val="000000"/>
                        </a:solidFill>
                        <a:effectLst/>
                        <a:latin typeface="Calibri" panose="020F0502020204030204" pitchFamily="34" charset="0"/>
                      </a:endParaRPr>
                    </a:p>
                  </a:txBody>
                  <a:tcPr marL="3175" marR="3175" marT="3175" marB="0" anchor="b"/>
                </a:tc>
                <a:tc>
                  <a:txBody>
                    <a:bodyPr/>
                    <a:lstStyle/>
                    <a:p>
                      <a:pPr algn="l" fontAlgn="b"/>
                      <a:r>
                        <a:rPr lang="en-US" sz="1800" u="none" strike="noStrike">
                          <a:effectLst/>
                        </a:rPr>
                        <a:t>In US $2005 billions/year</a:t>
                      </a:r>
                      <a:endParaRPr lang="en-US" sz="1800" b="0" i="0" u="none" strike="noStrike">
                        <a:solidFill>
                          <a:srgbClr val="000000"/>
                        </a:solidFill>
                        <a:effectLst/>
                        <a:latin typeface="Calibri" panose="020F0502020204030204" pitchFamily="34" charset="0"/>
                      </a:endParaRPr>
                    </a:p>
                  </a:txBody>
                  <a:tcPr marL="3175" marR="3175" marT="3175" marB="0" anchor="b"/>
                </a:tc>
                <a:extLst>
                  <a:ext uri="{0D108BD9-81ED-4DB2-BD59-A6C34878D82A}">
                    <a16:rowId xmlns:a16="http://schemas.microsoft.com/office/drawing/2014/main" xmlns="" val="2411911513"/>
                  </a:ext>
                </a:extLst>
              </a:tr>
              <a:tr h="293474">
                <a:tc>
                  <a:txBody>
                    <a:bodyPr/>
                    <a:lstStyle/>
                    <a:p>
                      <a:pPr algn="ctr" fontAlgn="t"/>
                      <a:r>
                        <a:rPr lang="en-US" sz="1800" u="none" strike="noStrike" dirty="0">
                          <a:effectLst/>
                        </a:rPr>
                        <a:t>SSP1</a:t>
                      </a:r>
                      <a:endParaRPr lang="en-US" sz="1800" b="0" i="0" u="none" strike="noStrike" dirty="0">
                        <a:solidFill>
                          <a:srgbClr val="000000"/>
                        </a:solidFill>
                        <a:effectLst/>
                        <a:latin typeface="Calibri" panose="020F0502020204030204" pitchFamily="34" charset="0"/>
                      </a:endParaRPr>
                    </a:p>
                  </a:txBody>
                  <a:tcPr marL="3175" marR="3175" marT="3175" marB="0"/>
                </a:tc>
                <a:tc>
                  <a:txBody>
                    <a:bodyPr/>
                    <a:lstStyle/>
                    <a:p>
                      <a:pPr algn="ctr" fontAlgn="t"/>
                      <a:r>
                        <a:rPr lang="en-US" sz="1800" u="none" strike="noStrike" dirty="0">
                          <a:effectLst/>
                        </a:rPr>
                        <a:t>World</a:t>
                      </a:r>
                      <a:endParaRPr lang="en-US" sz="1800" b="0" i="0" u="none" strike="noStrike" dirty="0">
                        <a:solidFill>
                          <a:srgbClr val="000000"/>
                        </a:solidFill>
                        <a:effectLst/>
                        <a:latin typeface="Calibri" panose="020F0502020204030204" pitchFamily="34" charset="0"/>
                      </a:endParaRPr>
                    </a:p>
                  </a:txBody>
                  <a:tcPr marL="3175" marR="3175" marT="3175" marB="0"/>
                </a:tc>
                <a:tc>
                  <a:txBody>
                    <a:bodyPr/>
                    <a:lstStyle/>
                    <a:p>
                      <a:pPr algn="ctr" fontAlgn="b"/>
                      <a:r>
                        <a:rPr lang="en-US" sz="1800" u="none" strike="noStrike">
                          <a:effectLst/>
                        </a:rPr>
                        <a:t>284564.683</a:t>
                      </a:r>
                      <a:endParaRPr lang="en-US" sz="1800" b="0" i="0" u="none" strike="noStrike">
                        <a:solidFill>
                          <a:srgbClr val="000000"/>
                        </a:solidFill>
                        <a:effectLst/>
                        <a:latin typeface="Calibri" panose="020F0502020204030204" pitchFamily="34" charset="0"/>
                      </a:endParaRPr>
                    </a:p>
                  </a:txBody>
                  <a:tcPr marL="3175" marR="3175" marT="3175" marB="0" anchor="b"/>
                </a:tc>
                <a:tc>
                  <a:txBody>
                    <a:bodyPr/>
                    <a:lstStyle/>
                    <a:p>
                      <a:pPr algn="l" fontAlgn="b"/>
                      <a:endParaRPr lang="en-US" sz="1800" b="0" i="0" u="none" strike="noStrike">
                        <a:solidFill>
                          <a:srgbClr val="000000"/>
                        </a:solidFill>
                        <a:effectLst/>
                        <a:latin typeface="Calibri" panose="020F0502020204030204" pitchFamily="34" charset="0"/>
                      </a:endParaRPr>
                    </a:p>
                  </a:txBody>
                  <a:tcPr marL="3175" marR="3175" marT="3175" marB="0" anchor="b"/>
                </a:tc>
                <a:extLst>
                  <a:ext uri="{0D108BD9-81ED-4DB2-BD59-A6C34878D82A}">
                    <a16:rowId xmlns:a16="http://schemas.microsoft.com/office/drawing/2014/main" xmlns="" val="2552947074"/>
                  </a:ext>
                </a:extLst>
              </a:tr>
              <a:tr h="293474">
                <a:tc>
                  <a:txBody>
                    <a:bodyPr/>
                    <a:lstStyle/>
                    <a:p>
                      <a:pPr algn="ctr" fontAlgn="t"/>
                      <a:r>
                        <a:rPr lang="en-US" sz="1800" u="none" strike="noStrike">
                          <a:effectLst/>
                        </a:rPr>
                        <a:t>SSP2</a:t>
                      </a:r>
                      <a:endParaRPr lang="en-US" sz="1800" b="0" i="0" u="none" strike="noStrike">
                        <a:solidFill>
                          <a:srgbClr val="000000"/>
                        </a:solidFill>
                        <a:effectLst/>
                        <a:latin typeface="Calibri" panose="020F0502020204030204" pitchFamily="34" charset="0"/>
                      </a:endParaRPr>
                    </a:p>
                  </a:txBody>
                  <a:tcPr marL="3175" marR="3175" marT="3175" marB="0"/>
                </a:tc>
                <a:tc>
                  <a:txBody>
                    <a:bodyPr/>
                    <a:lstStyle/>
                    <a:p>
                      <a:pPr algn="ctr" fontAlgn="t"/>
                      <a:r>
                        <a:rPr lang="en-US" sz="1800" u="none" strike="noStrike" dirty="0">
                          <a:effectLst/>
                        </a:rPr>
                        <a:t>World</a:t>
                      </a:r>
                      <a:endParaRPr lang="en-US" sz="1800" b="0" i="0" u="none" strike="noStrike" dirty="0">
                        <a:solidFill>
                          <a:srgbClr val="000000"/>
                        </a:solidFill>
                        <a:effectLst/>
                        <a:latin typeface="Calibri" panose="020F0502020204030204" pitchFamily="34" charset="0"/>
                      </a:endParaRPr>
                    </a:p>
                  </a:txBody>
                  <a:tcPr marL="3175" marR="3175" marT="3175" marB="0"/>
                </a:tc>
                <a:tc>
                  <a:txBody>
                    <a:bodyPr/>
                    <a:lstStyle/>
                    <a:p>
                      <a:pPr algn="ctr" fontAlgn="b"/>
                      <a:r>
                        <a:rPr lang="en-US" sz="1800" u="none" strike="noStrike" dirty="0">
                          <a:effectLst/>
                          <a:highlight>
                            <a:srgbClr val="FFFF00"/>
                          </a:highlight>
                        </a:rPr>
                        <a:t>229718.399</a:t>
                      </a:r>
                      <a:endParaRPr lang="en-US" sz="1800" b="0" i="0" u="none" strike="noStrike" dirty="0">
                        <a:solidFill>
                          <a:srgbClr val="000000"/>
                        </a:solidFill>
                        <a:effectLst/>
                        <a:highlight>
                          <a:srgbClr val="FFFF00"/>
                        </a:highlight>
                        <a:latin typeface="Calibri" panose="020F0502020204030204" pitchFamily="34" charset="0"/>
                      </a:endParaRPr>
                    </a:p>
                  </a:txBody>
                  <a:tcPr marL="3175" marR="3175" marT="3175" marB="0" anchor="b"/>
                </a:tc>
                <a:tc>
                  <a:txBody>
                    <a:bodyPr/>
                    <a:lstStyle/>
                    <a:p>
                      <a:pPr algn="l" fontAlgn="b"/>
                      <a:endParaRPr lang="en-US" sz="1800" b="0" i="0" u="none" strike="noStrike">
                        <a:solidFill>
                          <a:srgbClr val="000000"/>
                        </a:solidFill>
                        <a:effectLst/>
                        <a:latin typeface="Calibri" panose="020F0502020204030204" pitchFamily="34" charset="0"/>
                      </a:endParaRPr>
                    </a:p>
                  </a:txBody>
                  <a:tcPr marL="3175" marR="3175" marT="3175" marB="0" anchor="b"/>
                </a:tc>
                <a:extLst>
                  <a:ext uri="{0D108BD9-81ED-4DB2-BD59-A6C34878D82A}">
                    <a16:rowId xmlns:a16="http://schemas.microsoft.com/office/drawing/2014/main" xmlns="" val="933683217"/>
                  </a:ext>
                </a:extLst>
              </a:tr>
              <a:tr h="293474">
                <a:tc>
                  <a:txBody>
                    <a:bodyPr/>
                    <a:lstStyle/>
                    <a:p>
                      <a:pPr algn="ctr" fontAlgn="t"/>
                      <a:r>
                        <a:rPr lang="en-US" sz="1800" u="none" strike="noStrike">
                          <a:effectLst/>
                        </a:rPr>
                        <a:t>SSP3</a:t>
                      </a:r>
                      <a:endParaRPr lang="en-US" sz="1800" b="0" i="0" u="none" strike="noStrike">
                        <a:solidFill>
                          <a:srgbClr val="000000"/>
                        </a:solidFill>
                        <a:effectLst/>
                        <a:latin typeface="Calibri" panose="020F0502020204030204" pitchFamily="34" charset="0"/>
                      </a:endParaRPr>
                    </a:p>
                  </a:txBody>
                  <a:tcPr marL="3175" marR="3175" marT="3175" marB="0"/>
                </a:tc>
                <a:tc>
                  <a:txBody>
                    <a:bodyPr/>
                    <a:lstStyle/>
                    <a:p>
                      <a:pPr algn="ctr" fontAlgn="t"/>
                      <a:r>
                        <a:rPr lang="en-US" sz="1800" u="none" strike="noStrike">
                          <a:effectLst/>
                        </a:rPr>
                        <a:t>World</a:t>
                      </a:r>
                      <a:endParaRPr lang="en-US" sz="1800" b="0" i="0" u="none" strike="noStrike">
                        <a:solidFill>
                          <a:srgbClr val="000000"/>
                        </a:solidFill>
                        <a:effectLst/>
                        <a:latin typeface="Calibri" panose="020F0502020204030204" pitchFamily="34" charset="0"/>
                      </a:endParaRPr>
                    </a:p>
                  </a:txBody>
                  <a:tcPr marL="3175" marR="3175" marT="3175" marB="0"/>
                </a:tc>
                <a:tc>
                  <a:txBody>
                    <a:bodyPr/>
                    <a:lstStyle/>
                    <a:p>
                      <a:pPr algn="ctr" fontAlgn="b"/>
                      <a:r>
                        <a:rPr lang="en-US" sz="1800" u="none" strike="noStrike" dirty="0">
                          <a:effectLst/>
                        </a:rPr>
                        <a:t>177283.735</a:t>
                      </a:r>
                      <a:endParaRPr lang="en-US" sz="1800" b="0" i="0" u="none" strike="noStrike" dirty="0">
                        <a:solidFill>
                          <a:srgbClr val="000000"/>
                        </a:solidFill>
                        <a:effectLst/>
                        <a:latin typeface="Calibri" panose="020F0502020204030204" pitchFamily="34" charset="0"/>
                      </a:endParaRPr>
                    </a:p>
                  </a:txBody>
                  <a:tcPr marL="3175" marR="3175" marT="3175" marB="0" anchor="b"/>
                </a:tc>
                <a:tc>
                  <a:txBody>
                    <a:bodyPr/>
                    <a:lstStyle/>
                    <a:p>
                      <a:pPr algn="l" fontAlgn="b"/>
                      <a:endParaRPr lang="en-US" sz="1800" b="0" i="0" u="none" strike="noStrike">
                        <a:solidFill>
                          <a:srgbClr val="000000"/>
                        </a:solidFill>
                        <a:effectLst/>
                        <a:latin typeface="Calibri" panose="020F0502020204030204" pitchFamily="34" charset="0"/>
                      </a:endParaRPr>
                    </a:p>
                  </a:txBody>
                  <a:tcPr marL="3175" marR="3175" marT="3175" marB="0" anchor="b"/>
                </a:tc>
                <a:extLst>
                  <a:ext uri="{0D108BD9-81ED-4DB2-BD59-A6C34878D82A}">
                    <a16:rowId xmlns:a16="http://schemas.microsoft.com/office/drawing/2014/main" xmlns="" val="3729994011"/>
                  </a:ext>
                </a:extLst>
              </a:tr>
              <a:tr h="293474">
                <a:tc>
                  <a:txBody>
                    <a:bodyPr/>
                    <a:lstStyle/>
                    <a:p>
                      <a:pPr algn="ctr" fontAlgn="t"/>
                      <a:r>
                        <a:rPr lang="en-US" sz="1800" u="none" strike="noStrike">
                          <a:effectLst/>
                        </a:rPr>
                        <a:t>SSP4</a:t>
                      </a:r>
                      <a:endParaRPr lang="en-US" sz="1800" b="0" i="0" u="none" strike="noStrike">
                        <a:solidFill>
                          <a:srgbClr val="000000"/>
                        </a:solidFill>
                        <a:effectLst/>
                        <a:latin typeface="Calibri" panose="020F0502020204030204" pitchFamily="34" charset="0"/>
                      </a:endParaRPr>
                    </a:p>
                  </a:txBody>
                  <a:tcPr marL="3175" marR="3175" marT="3175" marB="0"/>
                </a:tc>
                <a:tc>
                  <a:txBody>
                    <a:bodyPr/>
                    <a:lstStyle/>
                    <a:p>
                      <a:pPr algn="ctr" fontAlgn="t"/>
                      <a:r>
                        <a:rPr lang="en-US" sz="1800" u="none" strike="noStrike">
                          <a:effectLst/>
                        </a:rPr>
                        <a:t>World</a:t>
                      </a:r>
                      <a:endParaRPr lang="en-US" sz="1800" b="0" i="0" u="none" strike="noStrike">
                        <a:solidFill>
                          <a:srgbClr val="000000"/>
                        </a:solidFill>
                        <a:effectLst/>
                        <a:latin typeface="Calibri" panose="020F0502020204030204" pitchFamily="34" charset="0"/>
                      </a:endParaRPr>
                    </a:p>
                  </a:txBody>
                  <a:tcPr marL="3175" marR="3175" marT="3175" marB="0"/>
                </a:tc>
                <a:tc>
                  <a:txBody>
                    <a:bodyPr/>
                    <a:lstStyle/>
                    <a:p>
                      <a:pPr algn="ctr" fontAlgn="b"/>
                      <a:r>
                        <a:rPr lang="en-US" sz="1800" u="none" strike="noStrike" dirty="0">
                          <a:effectLst/>
                        </a:rPr>
                        <a:t>219216.134</a:t>
                      </a:r>
                      <a:endParaRPr lang="en-US" sz="1800" b="0" i="0" u="none" strike="noStrike" dirty="0">
                        <a:solidFill>
                          <a:srgbClr val="000000"/>
                        </a:solidFill>
                        <a:effectLst/>
                        <a:latin typeface="Calibri" panose="020F0502020204030204" pitchFamily="34" charset="0"/>
                      </a:endParaRPr>
                    </a:p>
                  </a:txBody>
                  <a:tcPr marL="3175" marR="3175" marT="3175" marB="0" anchor="b"/>
                </a:tc>
                <a:tc>
                  <a:txBody>
                    <a:bodyPr/>
                    <a:lstStyle/>
                    <a:p>
                      <a:pPr algn="l" fontAlgn="b"/>
                      <a:endParaRPr lang="en-US" sz="1800" b="0" i="0" u="none" strike="noStrike" dirty="0">
                        <a:solidFill>
                          <a:srgbClr val="000000"/>
                        </a:solidFill>
                        <a:effectLst/>
                        <a:latin typeface="Calibri" panose="020F0502020204030204" pitchFamily="34" charset="0"/>
                      </a:endParaRPr>
                    </a:p>
                  </a:txBody>
                  <a:tcPr marL="3175" marR="3175" marT="3175" marB="0" anchor="b"/>
                </a:tc>
                <a:extLst>
                  <a:ext uri="{0D108BD9-81ED-4DB2-BD59-A6C34878D82A}">
                    <a16:rowId xmlns:a16="http://schemas.microsoft.com/office/drawing/2014/main" xmlns="" val="2104587106"/>
                  </a:ext>
                </a:extLst>
              </a:tr>
              <a:tr h="293474">
                <a:tc>
                  <a:txBody>
                    <a:bodyPr/>
                    <a:lstStyle/>
                    <a:p>
                      <a:pPr algn="ctr" fontAlgn="t"/>
                      <a:r>
                        <a:rPr lang="en-US" sz="1800" u="none" strike="noStrike">
                          <a:effectLst/>
                        </a:rPr>
                        <a:t>SSP5</a:t>
                      </a:r>
                      <a:endParaRPr lang="en-US" sz="1800" b="0" i="0" u="none" strike="noStrike">
                        <a:solidFill>
                          <a:srgbClr val="000000"/>
                        </a:solidFill>
                        <a:effectLst/>
                        <a:latin typeface="Calibri" panose="020F0502020204030204" pitchFamily="34" charset="0"/>
                      </a:endParaRPr>
                    </a:p>
                  </a:txBody>
                  <a:tcPr marL="3175" marR="3175" marT="3175" marB="0"/>
                </a:tc>
                <a:tc>
                  <a:txBody>
                    <a:bodyPr/>
                    <a:lstStyle/>
                    <a:p>
                      <a:pPr algn="ctr" fontAlgn="t"/>
                      <a:r>
                        <a:rPr lang="en-US" sz="1800" u="none" strike="noStrike">
                          <a:effectLst/>
                        </a:rPr>
                        <a:t>World</a:t>
                      </a:r>
                      <a:endParaRPr lang="en-US" sz="1800" b="0" i="0" u="none" strike="noStrike">
                        <a:solidFill>
                          <a:srgbClr val="000000"/>
                        </a:solidFill>
                        <a:effectLst/>
                        <a:latin typeface="Calibri" panose="020F0502020204030204" pitchFamily="34" charset="0"/>
                      </a:endParaRPr>
                    </a:p>
                  </a:txBody>
                  <a:tcPr marL="3175" marR="3175" marT="3175" marB="0"/>
                </a:tc>
                <a:tc>
                  <a:txBody>
                    <a:bodyPr/>
                    <a:lstStyle/>
                    <a:p>
                      <a:pPr algn="ctr" fontAlgn="b"/>
                      <a:r>
                        <a:rPr lang="en-US" sz="1800" u="none" strike="noStrike" dirty="0">
                          <a:effectLst/>
                          <a:highlight>
                            <a:srgbClr val="FFFF00"/>
                          </a:highlight>
                        </a:rPr>
                        <a:t>360926.061</a:t>
                      </a:r>
                      <a:endParaRPr lang="en-US" sz="1800" b="0" i="0" u="none" strike="noStrike" dirty="0">
                        <a:solidFill>
                          <a:srgbClr val="000000"/>
                        </a:solidFill>
                        <a:effectLst/>
                        <a:highlight>
                          <a:srgbClr val="FFFF00"/>
                        </a:highlight>
                        <a:latin typeface="Calibri" panose="020F0502020204030204" pitchFamily="34" charset="0"/>
                      </a:endParaRPr>
                    </a:p>
                  </a:txBody>
                  <a:tcPr marL="3175" marR="3175" marT="3175" marB="0" anchor="b"/>
                </a:tc>
                <a:tc>
                  <a:txBody>
                    <a:bodyPr/>
                    <a:lstStyle/>
                    <a:p>
                      <a:pPr algn="l" fontAlgn="b"/>
                      <a:endParaRPr lang="en-US" sz="1800" b="0" i="0" u="none" strike="noStrike" dirty="0">
                        <a:solidFill>
                          <a:srgbClr val="000000"/>
                        </a:solidFill>
                        <a:effectLst/>
                        <a:latin typeface="Calibri" panose="020F0502020204030204" pitchFamily="34" charset="0"/>
                      </a:endParaRPr>
                    </a:p>
                  </a:txBody>
                  <a:tcPr marL="3175" marR="3175" marT="3175" marB="0" anchor="b"/>
                </a:tc>
                <a:extLst>
                  <a:ext uri="{0D108BD9-81ED-4DB2-BD59-A6C34878D82A}">
                    <a16:rowId xmlns:a16="http://schemas.microsoft.com/office/drawing/2014/main" xmlns="" val="3970639976"/>
                  </a:ext>
                </a:extLst>
              </a:tr>
            </a:tbl>
          </a:graphicData>
        </a:graphic>
      </p:graphicFrame>
      <p:sp>
        <p:nvSpPr>
          <p:cNvPr id="3" name="Slide Number Placeholder 2">
            <a:extLst>
              <a:ext uri="{FF2B5EF4-FFF2-40B4-BE49-F238E27FC236}">
                <a16:creationId xmlns:a16="http://schemas.microsoft.com/office/drawing/2014/main" xmlns="" id="{4AC0D6C6-87E9-4BB7-9B99-6E65F378B7CE}"/>
              </a:ext>
            </a:extLst>
          </p:cNvPr>
          <p:cNvSpPr>
            <a:spLocks noGrp="1"/>
          </p:cNvSpPr>
          <p:nvPr>
            <p:ph type="sldNum" sz="quarter" idx="12"/>
          </p:nvPr>
        </p:nvSpPr>
        <p:spPr/>
        <p:txBody>
          <a:bodyPr/>
          <a:lstStyle/>
          <a:p>
            <a:fld id="{C2CD8C25-5EBB-4A54-A168-3D2653839A14}" type="slidenum">
              <a:rPr lang="en-US" smtClean="0"/>
              <a:t>24</a:t>
            </a:fld>
            <a:endParaRPr lang="en-US"/>
          </a:p>
        </p:txBody>
      </p:sp>
      <p:sp>
        <p:nvSpPr>
          <p:cNvPr id="4" name="Footer Placeholder 3">
            <a:extLst>
              <a:ext uri="{FF2B5EF4-FFF2-40B4-BE49-F238E27FC236}">
                <a16:creationId xmlns:a16="http://schemas.microsoft.com/office/drawing/2014/main" xmlns="" id="{F448C682-B0D7-4750-AB71-40525A06FB67}"/>
              </a:ext>
            </a:extLst>
          </p:cNvPr>
          <p:cNvSpPr>
            <a:spLocks noGrp="1"/>
          </p:cNvSpPr>
          <p:nvPr>
            <p:ph type="ftr" sz="quarter" idx="11"/>
          </p:nvPr>
        </p:nvSpPr>
        <p:spPr/>
        <p:txBody>
          <a:bodyPr/>
          <a:lstStyle/>
          <a:p>
            <a:r>
              <a:rPr lang="en-US"/>
              <a:t>GSCMI 2020 Conference, February 21, 2020</a:t>
            </a:r>
          </a:p>
        </p:txBody>
      </p:sp>
    </p:spTree>
    <p:extLst>
      <p:ext uri="{BB962C8B-B14F-4D97-AF65-F5344CB8AC3E}">
        <p14:creationId xmlns:p14="http://schemas.microsoft.com/office/powerpoint/2010/main" val="38975929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xmlns="" id="{19EE8B64-777D-4333-A3E0-7AD85664701D}"/>
              </a:ext>
            </a:extLst>
          </p:cNvPr>
          <p:cNvSpPr txBox="1"/>
          <p:nvPr/>
        </p:nvSpPr>
        <p:spPr>
          <a:xfrm>
            <a:off x="2479033" y="2514601"/>
            <a:ext cx="7191519" cy="2123658"/>
          </a:xfrm>
          <a:prstGeom prst="rect">
            <a:avLst/>
          </a:prstGeom>
          <a:noFill/>
        </p:spPr>
        <p:txBody>
          <a:bodyPr wrap="none" rtlCol="0">
            <a:spAutoFit/>
          </a:bodyPr>
          <a:lstStyle/>
          <a:p>
            <a:pPr algn="ctr"/>
            <a:r>
              <a:rPr lang="en-US" sz="4400" dirty="0">
                <a:solidFill>
                  <a:schemeClr val="bg1"/>
                </a:solidFill>
              </a:rPr>
              <a:t>Initial Research and Analysis </a:t>
            </a:r>
          </a:p>
          <a:p>
            <a:pPr algn="ctr"/>
            <a:r>
              <a:rPr lang="en-US" sz="4400" dirty="0">
                <a:solidFill>
                  <a:schemeClr val="bg1"/>
                </a:solidFill>
              </a:rPr>
              <a:t>on </a:t>
            </a:r>
          </a:p>
          <a:p>
            <a:pPr algn="ctr"/>
            <a:r>
              <a:rPr lang="en-US" sz="4400" dirty="0">
                <a:solidFill>
                  <a:schemeClr val="bg1"/>
                </a:solidFill>
              </a:rPr>
              <a:t>Electrochemical Graphitization</a:t>
            </a:r>
          </a:p>
        </p:txBody>
      </p:sp>
      <p:sp>
        <p:nvSpPr>
          <p:cNvPr id="7" name="Title 1">
            <a:extLst>
              <a:ext uri="{FF2B5EF4-FFF2-40B4-BE49-F238E27FC236}">
                <a16:creationId xmlns:a16="http://schemas.microsoft.com/office/drawing/2014/main" xmlns="" id="{0EA822F5-1133-4404-B7D7-8AAE62EE07EE}"/>
              </a:ext>
            </a:extLst>
          </p:cNvPr>
          <p:cNvSpPr>
            <a:spLocks noGrp="1"/>
          </p:cNvSpPr>
          <p:nvPr/>
        </p:nvSpPr>
        <p:spPr>
          <a:xfrm>
            <a:off x="1438977" y="416737"/>
            <a:ext cx="7959023" cy="51209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t>Relation between GDP and Cars produced</a:t>
            </a:r>
          </a:p>
        </p:txBody>
      </p:sp>
      <p:sp>
        <p:nvSpPr>
          <p:cNvPr id="8" name="Content Placeholder 2">
            <a:extLst>
              <a:ext uri="{FF2B5EF4-FFF2-40B4-BE49-F238E27FC236}">
                <a16:creationId xmlns:a16="http://schemas.microsoft.com/office/drawing/2014/main" xmlns="" id="{DAE407BC-D70D-4B34-B3ED-6BD02ECB7B0D}"/>
              </a:ext>
            </a:extLst>
          </p:cNvPr>
          <p:cNvSpPr>
            <a:spLocks noGrp="1"/>
          </p:cNvSpPr>
          <p:nvPr/>
        </p:nvSpPr>
        <p:spPr>
          <a:xfrm>
            <a:off x="1667587" y="1638052"/>
            <a:ext cx="8856827" cy="384834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1800" dirty="0"/>
          </a:p>
          <a:p>
            <a:endParaRPr lang="en-US" sz="1800" dirty="0"/>
          </a:p>
        </p:txBody>
      </p:sp>
      <p:sp>
        <p:nvSpPr>
          <p:cNvPr id="16" name="Content Placeholder 2">
            <a:extLst>
              <a:ext uri="{FF2B5EF4-FFF2-40B4-BE49-F238E27FC236}">
                <a16:creationId xmlns:a16="http://schemas.microsoft.com/office/drawing/2014/main" xmlns="" id="{39A37A3D-FE53-488D-9BFF-B0BD023D3859}"/>
              </a:ext>
            </a:extLst>
          </p:cNvPr>
          <p:cNvSpPr>
            <a:spLocks noGrp="1"/>
          </p:cNvSpPr>
          <p:nvPr/>
        </p:nvSpPr>
        <p:spPr>
          <a:xfrm>
            <a:off x="1739380" y="1621119"/>
            <a:ext cx="8856827" cy="384834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8"/>
            <a:endParaRPr lang="en-US" sz="800" dirty="0"/>
          </a:p>
          <a:p>
            <a:endParaRPr lang="en-US" sz="1800" dirty="0"/>
          </a:p>
          <a:p>
            <a:endParaRPr lang="en-US" sz="1800" dirty="0"/>
          </a:p>
        </p:txBody>
      </p:sp>
      <p:graphicFrame>
        <p:nvGraphicFramePr>
          <p:cNvPr id="10" name="Chart 9" descr="Chart comparing GDP vs cars produced">
            <a:extLst>
              <a:ext uri="{FF2B5EF4-FFF2-40B4-BE49-F238E27FC236}">
                <a16:creationId xmlns:a16="http://schemas.microsoft.com/office/drawing/2014/main" xmlns="" id="{AB901B7E-1580-402A-AB6C-274121B9018B}"/>
              </a:ext>
            </a:extLst>
          </p:cNvPr>
          <p:cNvGraphicFramePr/>
          <p:nvPr>
            <p:extLst>
              <p:ext uri="{D42A27DB-BD31-4B8C-83A1-F6EECF244321}">
                <p14:modId xmlns:p14="http://schemas.microsoft.com/office/powerpoint/2010/main" val="1286946629"/>
              </p:ext>
            </p:extLst>
          </p:nvPr>
        </p:nvGraphicFramePr>
        <p:xfrm>
          <a:off x="933651" y="1121343"/>
          <a:ext cx="8464349" cy="4209209"/>
        </p:xfrm>
        <a:graphic>
          <a:graphicData uri="http://schemas.openxmlformats.org/drawingml/2006/chart">
            <c:chart xmlns:c="http://schemas.openxmlformats.org/drawingml/2006/chart" xmlns:r="http://schemas.openxmlformats.org/officeDocument/2006/relationships" r:id="rId3"/>
          </a:graphicData>
        </a:graphic>
      </p:graphicFrame>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xmlns="" id="{EF42905A-69B8-4FA5-9572-2B518233562E}"/>
                  </a:ext>
                </a:extLst>
              </p:cNvPr>
              <p:cNvSpPr/>
              <p:nvPr/>
            </p:nvSpPr>
            <p:spPr>
              <a:xfrm>
                <a:off x="1828800" y="5330552"/>
                <a:ext cx="8390814" cy="472052"/>
              </a:xfrm>
              <a:prstGeom prst="rect">
                <a:avLst/>
              </a:prstGeom>
            </p:spPr>
            <p:txBody>
              <a:bodyPr wrap="square">
                <a:spAutoFit/>
              </a:bodyPr>
              <a:lstStyle/>
              <a:p>
                <a:pPr algn="just">
                  <a:lnSpc>
                    <a:spcPct val="107000"/>
                  </a:lnSpc>
                  <a:spcAft>
                    <a:spcPts val="800"/>
                  </a:spcAft>
                </a:pPr>
                <a14:m>
                  <m:oMath xmlns:m="http://schemas.openxmlformats.org/officeDocument/2006/math">
                    <m:f>
                      <m:fPr>
                        <m:ctrlPr>
                          <a:rPr lang="en-US" sz="1600" i="1">
                            <a:latin typeface="Cambria Math" panose="02040503050406030204" pitchFamily="18" charset="0"/>
                            <a:ea typeface="Calibri" panose="020F0502020204030204" pitchFamily="34" charset="0"/>
                            <a:cs typeface="Times New Roman" panose="02020603050405020304" pitchFamily="18" charset="0"/>
                          </a:rPr>
                        </m:ctrlPr>
                      </m:fPr>
                      <m:num>
                        <m:r>
                          <a:rPr lang="en-US" sz="1600" i="1">
                            <a:latin typeface="Cambria Math" panose="02040503050406030204" pitchFamily="18" charset="0"/>
                            <a:ea typeface="Calibri" panose="020F0502020204030204" pitchFamily="34" charset="0"/>
                            <a:cs typeface="Times New Roman" panose="02020603050405020304" pitchFamily="18" charset="0"/>
                          </a:rPr>
                          <m:t>𝐶𝑎𝑟𝑠</m:t>
                        </m:r>
                        <m:r>
                          <a:rPr lang="en-US" sz="1600" i="1">
                            <a:latin typeface="Cambria Math" panose="02040503050406030204" pitchFamily="18" charset="0"/>
                            <a:ea typeface="Calibri" panose="020F0502020204030204" pitchFamily="34" charset="0"/>
                            <a:cs typeface="Times New Roman" panose="02020603050405020304" pitchFamily="18" charset="0"/>
                          </a:rPr>
                          <m:t> </m:t>
                        </m:r>
                        <m:r>
                          <a:rPr lang="en-US" sz="1600" i="1">
                            <a:latin typeface="Cambria Math" panose="02040503050406030204" pitchFamily="18" charset="0"/>
                            <a:ea typeface="Calibri" panose="020F0502020204030204" pitchFamily="34" charset="0"/>
                            <a:cs typeface="Times New Roman" panose="02020603050405020304" pitchFamily="18" charset="0"/>
                          </a:rPr>
                          <m:t>𝑝𝑟𝑜𝑑𝑢𝑐𝑒𝑑</m:t>
                        </m:r>
                      </m:num>
                      <m:den>
                        <m:r>
                          <a:rPr lang="en-US" sz="1600" i="1">
                            <a:latin typeface="Cambria Math" panose="02040503050406030204" pitchFamily="18" charset="0"/>
                            <a:ea typeface="Calibri" panose="020F0502020204030204" pitchFamily="34" charset="0"/>
                            <a:cs typeface="Times New Roman" panose="02020603050405020304" pitchFamily="18" charset="0"/>
                          </a:rPr>
                          <m:t>𝑊𝑜𝑟𝑙𝑑</m:t>
                        </m:r>
                        <m:r>
                          <a:rPr lang="en-US" sz="1600" i="1">
                            <a:latin typeface="Cambria Math" panose="02040503050406030204" pitchFamily="18" charset="0"/>
                            <a:ea typeface="Calibri" panose="020F0502020204030204" pitchFamily="34" charset="0"/>
                            <a:cs typeface="Times New Roman" panose="02020603050405020304" pitchFamily="18" charset="0"/>
                          </a:rPr>
                          <m:t> </m:t>
                        </m:r>
                        <m:r>
                          <a:rPr lang="en-US" sz="1600" i="1">
                            <a:latin typeface="Cambria Math" panose="02040503050406030204" pitchFamily="18" charset="0"/>
                            <a:ea typeface="Calibri" panose="020F0502020204030204" pitchFamily="34" charset="0"/>
                            <a:cs typeface="Times New Roman" panose="02020603050405020304" pitchFamily="18" charset="0"/>
                          </a:rPr>
                          <m:t>𝐺𝐷𝑃</m:t>
                        </m:r>
                      </m:den>
                    </m:f>
                    <m:r>
                      <a:rPr lang="en-US" sz="1600" i="1">
                        <a:latin typeface="Cambria Math" panose="02040503050406030204" pitchFamily="18" charset="0"/>
                        <a:ea typeface="Calibri" panose="020F0502020204030204" pitchFamily="34" charset="0"/>
                        <a:cs typeface="Times New Roman" panose="02020603050405020304" pitchFamily="18" charset="0"/>
                      </a:rPr>
                      <m:t>(</m:t>
                    </m:r>
                    <m:r>
                      <a:rPr lang="en-US" sz="1600" i="1">
                        <a:latin typeface="Cambria Math" panose="02040503050406030204" pitchFamily="18" charset="0"/>
                        <a:ea typeface="Calibri" panose="020F0502020204030204" pitchFamily="34" charset="0"/>
                        <a:cs typeface="Times New Roman" panose="02020603050405020304" pitchFamily="18" charset="0"/>
                      </a:rPr>
                      <m:t>𝑏𝑒𝑦𝑜𝑛𝑑</m:t>
                    </m:r>
                    <m:r>
                      <a:rPr lang="en-US" sz="1600" i="1">
                        <a:latin typeface="Cambria Math" panose="02040503050406030204" pitchFamily="18" charset="0"/>
                        <a:ea typeface="Calibri" panose="020F0502020204030204" pitchFamily="34" charset="0"/>
                        <a:cs typeface="Times New Roman" panose="02020603050405020304" pitchFamily="18" charset="0"/>
                      </a:rPr>
                      <m:t> 2017)</m:t>
                    </m:r>
                  </m:oMath>
                </a14:m>
                <a:r>
                  <a:rPr lang="en-US" sz="2000" dirty="0">
                    <a:latin typeface="Calibri" panose="020F050202020403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1600" i="1">
                        <a:latin typeface="Cambria Math" panose="02040503050406030204" pitchFamily="18" charset="0"/>
                        <a:ea typeface="Times New Roman" panose="02020603050405020304" pitchFamily="18" charset="0"/>
                        <a:cs typeface="Times New Roman" panose="02020603050405020304" pitchFamily="18" charset="0"/>
                      </a:rPr>
                      <m:t>=0.009219∗(</m:t>
                    </m:r>
                    <m:r>
                      <a:rPr lang="en-US" sz="1600" i="1">
                        <a:latin typeface="Cambria Math" panose="02040503050406030204" pitchFamily="18" charset="0"/>
                        <a:ea typeface="Times New Roman" panose="02020603050405020304" pitchFamily="18" charset="0"/>
                        <a:cs typeface="Times New Roman" panose="02020603050405020304" pitchFamily="18" charset="0"/>
                      </a:rPr>
                      <m:t>𝑡</m:t>
                    </m:r>
                    <m:r>
                      <a:rPr lang="en-US" sz="1600" i="1">
                        <a:latin typeface="Cambria Math" panose="02040503050406030204" pitchFamily="18" charset="0"/>
                        <a:ea typeface="Times New Roman" panose="02020603050405020304" pitchFamily="18" charset="0"/>
                        <a:cs typeface="Times New Roman" panose="02020603050405020304" pitchFamily="18" charset="0"/>
                      </a:rPr>
                      <m:t>)+0.758077</m:t>
                    </m:r>
                  </m:oMath>
                </a14:m>
                <a:r>
                  <a:rPr lang="en-US" sz="1600" dirty="0">
                    <a:latin typeface="Calibri" panose="020F0502020204030204" pitchFamily="34" charset="0"/>
                    <a:ea typeface="Times New Roman" panose="02020603050405020304" pitchFamily="18" charset="0"/>
                    <a:cs typeface="Times New Roman" panose="02020603050405020304" pitchFamily="18" charset="0"/>
                  </a:rPr>
                  <a:t>;  	</a:t>
                </a:r>
                <a:r>
                  <a:rPr lang="en-US" sz="1600" i="1" dirty="0">
                    <a:latin typeface="Calibri Light" panose="020F0302020204030204" pitchFamily="34" charset="0"/>
                    <a:ea typeface="Times New Roman" panose="02020603050405020304" pitchFamily="18" charset="0"/>
                    <a:cs typeface="Times New Roman" panose="02020603050405020304" pitchFamily="18" charset="0"/>
                  </a:rPr>
                  <a:t>(where,	 t = Year-1998)</a:t>
                </a:r>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Rectangle 2">
                <a:extLst>
                  <a:ext uri="{FF2B5EF4-FFF2-40B4-BE49-F238E27FC236}">
                    <a16:creationId xmlns:a16="http://schemas.microsoft.com/office/drawing/2014/main" id="{EF42905A-69B8-4FA5-9572-2B518233562E}"/>
                  </a:ext>
                </a:extLst>
              </p:cNvPr>
              <p:cNvSpPr>
                <a:spLocks noRot="1" noChangeAspect="1" noMove="1" noResize="1" noEditPoints="1" noAdjustHandles="1" noChangeArrowheads="1" noChangeShapeType="1" noTextEdit="1"/>
              </p:cNvSpPr>
              <p:nvPr/>
            </p:nvSpPr>
            <p:spPr>
              <a:xfrm>
                <a:off x="1828800" y="5330552"/>
                <a:ext cx="8390814" cy="472052"/>
              </a:xfrm>
              <a:prstGeom prst="rect">
                <a:avLst/>
              </a:prstGeom>
              <a:blipFill>
                <a:blip r:embed="rId4"/>
                <a:stretch>
                  <a:fillRect b="-5128"/>
                </a:stretch>
              </a:blipFill>
            </p:spPr>
            <p:txBody>
              <a:bodyPr/>
              <a:lstStyle/>
              <a:p>
                <a:r>
                  <a:rPr lang="en-US">
                    <a:noFill/>
                  </a:rPr>
                  <a:t> </a:t>
                </a:r>
              </a:p>
            </p:txBody>
          </p:sp>
        </mc:Fallback>
      </mc:AlternateContent>
      <p:sp>
        <p:nvSpPr>
          <p:cNvPr id="13" name="TextBox 4">
            <a:extLst>
              <a:ext uri="{FF2B5EF4-FFF2-40B4-BE49-F238E27FC236}">
                <a16:creationId xmlns:a16="http://schemas.microsoft.com/office/drawing/2014/main" xmlns="" id="{B2F83DCF-155D-4BCB-B533-49EC0C996A86}"/>
              </a:ext>
            </a:extLst>
          </p:cNvPr>
          <p:cNvSpPr txBox="1"/>
          <p:nvPr/>
        </p:nvSpPr>
        <p:spPr>
          <a:xfrm>
            <a:off x="1524001" y="6174075"/>
            <a:ext cx="9220199"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t>Reference: </a:t>
            </a:r>
            <a:r>
              <a:rPr lang="en-US" sz="1200" dirty="0" err="1"/>
              <a:t>Worldometer</a:t>
            </a:r>
            <a:endParaRPr lang="en-US" sz="1200" dirty="0"/>
          </a:p>
          <a:p>
            <a:endParaRPr lang="en-US" sz="1200" dirty="0"/>
          </a:p>
        </p:txBody>
      </p:sp>
      <p:sp>
        <p:nvSpPr>
          <p:cNvPr id="2" name="Slide Number Placeholder 1">
            <a:extLst>
              <a:ext uri="{FF2B5EF4-FFF2-40B4-BE49-F238E27FC236}">
                <a16:creationId xmlns:a16="http://schemas.microsoft.com/office/drawing/2014/main" xmlns="" id="{A793B0AD-927C-4815-BC06-C52F2C27490C}"/>
              </a:ext>
            </a:extLst>
          </p:cNvPr>
          <p:cNvSpPr>
            <a:spLocks noGrp="1"/>
          </p:cNvSpPr>
          <p:nvPr>
            <p:ph type="sldNum" sz="quarter" idx="12"/>
          </p:nvPr>
        </p:nvSpPr>
        <p:spPr/>
        <p:txBody>
          <a:bodyPr/>
          <a:lstStyle/>
          <a:p>
            <a:fld id="{C2CD8C25-5EBB-4A54-A168-3D2653839A14}" type="slidenum">
              <a:rPr lang="en-US" smtClean="0"/>
              <a:t>25</a:t>
            </a:fld>
            <a:endParaRPr lang="en-US"/>
          </a:p>
        </p:txBody>
      </p:sp>
      <p:sp>
        <p:nvSpPr>
          <p:cNvPr id="4" name="Footer Placeholder 3">
            <a:extLst>
              <a:ext uri="{FF2B5EF4-FFF2-40B4-BE49-F238E27FC236}">
                <a16:creationId xmlns:a16="http://schemas.microsoft.com/office/drawing/2014/main" xmlns="" id="{4763757C-E304-4570-9A08-323468FB9FD2}"/>
              </a:ext>
            </a:extLst>
          </p:cNvPr>
          <p:cNvSpPr>
            <a:spLocks noGrp="1"/>
          </p:cNvSpPr>
          <p:nvPr>
            <p:ph type="ftr" sz="quarter" idx="11"/>
          </p:nvPr>
        </p:nvSpPr>
        <p:spPr/>
        <p:txBody>
          <a:bodyPr/>
          <a:lstStyle/>
          <a:p>
            <a:r>
              <a:rPr lang="en-US"/>
              <a:t>GSCMI 2020 Conference, February 21, 2020</a:t>
            </a:r>
          </a:p>
        </p:txBody>
      </p:sp>
    </p:spTree>
    <p:extLst>
      <p:ext uri="{BB962C8B-B14F-4D97-AF65-F5344CB8AC3E}">
        <p14:creationId xmlns:p14="http://schemas.microsoft.com/office/powerpoint/2010/main" val="42303013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xmlns="" id="{19EE8B64-777D-4333-A3E0-7AD85664701D}"/>
              </a:ext>
            </a:extLst>
          </p:cNvPr>
          <p:cNvSpPr txBox="1"/>
          <p:nvPr/>
        </p:nvSpPr>
        <p:spPr>
          <a:xfrm>
            <a:off x="2479033" y="2514601"/>
            <a:ext cx="7191519" cy="2123658"/>
          </a:xfrm>
          <a:prstGeom prst="rect">
            <a:avLst/>
          </a:prstGeom>
          <a:noFill/>
        </p:spPr>
        <p:txBody>
          <a:bodyPr wrap="none" rtlCol="0">
            <a:spAutoFit/>
          </a:bodyPr>
          <a:lstStyle/>
          <a:p>
            <a:pPr algn="ctr"/>
            <a:r>
              <a:rPr lang="en-US" sz="4400" dirty="0">
                <a:solidFill>
                  <a:schemeClr val="bg1"/>
                </a:solidFill>
              </a:rPr>
              <a:t>Initial Research and Analysis </a:t>
            </a:r>
          </a:p>
          <a:p>
            <a:pPr algn="ctr"/>
            <a:r>
              <a:rPr lang="en-US" sz="4400" dirty="0">
                <a:solidFill>
                  <a:schemeClr val="bg1"/>
                </a:solidFill>
              </a:rPr>
              <a:t>on </a:t>
            </a:r>
          </a:p>
          <a:p>
            <a:pPr algn="ctr"/>
            <a:r>
              <a:rPr lang="en-US" sz="4400" dirty="0">
                <a:solidFill>
                  <a:schemeClr val="bg1"/>
                </a:solidFill>
              </a:rPr>
              <a:t>Electrochemical Graphitization</a:t>
            </a:r>
          </a:p>
        </p:txBody>
      </p:sp>
      <p:sp>
        <p:nvSpPr>
          <p:cNvPr id="7" name="Title 1">
            <a:extLst>
              <a:ext uri="{FF2B5EF4-FFF2-40B4-BE49-F238E27FC236}">
                <a16:creationId xmlns:a16="http://schemas.microsoft.com/office/drawing/2014/main" xmlns="" id="{0EA822F5-1133-4404-B7D7-8AAE62EE07EE}"/>
              </a:ext>
            </a:extLst>
          </p:cNvPr>
          <p:cNvSpPr>
            <a:spLocks noGrp="1"/>
          </p:cNvSpPr>
          <p:nvPr/>
        </p:nvSpPr>
        <p:spPr>
          <a:xfrm>
            <a:off x="1485500" y="463218"/>
            <a:ext cx="7873999" cy="461665"/>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t>Future EV % of Total Vehicle Demand by SSP and RCP</a:t>
            </a:r>
          </a:p>
        </p:txBody>
      </p:sp>
      <p:sp>
        <p:nvSpPr>
          <p:cNvPr id="8" name="Content Placeholder 2">
            <a:extLst>
              <a:ext uri="{FF2B5EF4-FFF2-40B4-BE49-F238E27FC236}">
                <a16:creationId xmlns:a16="http://schemas.microsoft.com/office/drawing/2014/main" xmlns="" id="{DAE407BC-D70D-4B34-B3ED-6BD02ECB7B0D}"/>
              </a:ext>
            </a:extLst>
          </p:cNvPr>
          <p:cNvSpPr>
            <a:spLocks noGrp="1"/>
          </p:cNvSpPr>
          <p:nvPr/>
        </p:nvSpPr>
        <p:spPr>
          <a:xfrm>
            <a:off x="1667587" y="1638052"/>
            <a:ext cx="8856827" cy="384834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1800" dirty="0"/>
          </a:p>
          <a:p>
            <a:endParaRPr lang="en-US" sz="1800" dirty="0"/>
          </a:p>
        </p:txBody>
      </p:sp>
      <mc:AlternateContent xmlns:mc="http://schemas.openxmlformats.org/markup-compatibility/2006" xmlns:a14="http://schemas.microsoft.com/office/drawing/2010/main">
        <mc:Choice Requires="a14">
          <p:sp>
            <p:nvSpPr>
              <p:cNvPr id="16" name="Content Placeholder 2">
                <a:extLst>
                  <a:ext uri="{FF2B5EF4-FFF2-40B4-BE49-F238E27FC236}">
                    <a16:creationId xmlns:a16="http://schemas.microsoft.com/office/drawing/2014/main" xmlns="" id="{39A37A3D-FE53-488D-9BFF-B0BD023D3859}"/>
                  </a:ext>
                </a:extLst>
              </p:cNvPr>
              <p:cNvSpPr>
                <a:spLocks noGrp="1"/>
              </p:cNvSpPr>
              <p:nvPr/>
            </p:nvSpPr>
            <p:spPr>
              <a:xfrm>
                <a:off x="659331" y="1073218"/>
                <a:ext cx="10159465" cy="88552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t>The forcing function (RCP) affects the electric vehicle mix as a part of global fleet of vehicles. Hence for baseline SSP scenarios, fraction of EVs vary with their baseline RCPs as follows:</a:t>
                </a:r>
              </a:p>
              <a:p>
                <a:pPr marL="0" indent="0">
                  <a:buNone/>
                </a:pPr>
                <a14:m>
                  <m:oMathPara xmlns:m="http://schemas.openxmlformats.org/officeDocument/2006/math">
                    <m:oMathParaPr>
                      <m:jc m:val="centerGroup"/>
                    </m:oMathParaPr>
                    <m:oMath xmlns:m="http://schemas.openxmlformats.org/officeDocument/2006/math">
                      <m:r>
                        <a:rPr lang="en-US" sz="1600">
                          <a:latin typeface="Cambria Math" panose="02040503050406030204" pitchFamily="18" charset="0"/>
                        </a:rPr>
                        <m:t>𝐺𝑙𝑜𝑏𝑎𝑙</m:t>
                      </m:r>
                      <m:r>
                        <a:rPr lang="en-US" sz="1600">
                          <a:latin typeface="Cambria Math" panose="02040503050406030204" pitchFamily="18" charset="0"/>
                        </a:rPr>
                        <m:t> </m:t>
                      </m:r>
                      <m:r>
                        <a:rPr lang="en-US" sz="1600">
                          <a:latin typeface="Cambria Math" panose="02040503050406030204" pitchFamily="18" charset="0"/>
                        </a:rPr>
                        <m:t>𝐸𝑉</m:t>
                      </m:r>
                      <m:r>
                        <a:rPr lang="en-US" sz="1600">
                          <a:latin typeface="Cambria Math" panose="02040503050406030204" pitchFamily="18" charset="0"/>
                        </a:rPr>
                        <m:t> %=</m:t>
                      </m:r>
                      <m:d>
                        <m:dPr>
                          <m:ctrlPr>
                            <a:rPr lang="en-US" sz="1600" i="1">
                              <a:latin typeface="Cambria Math" panose="02040503050406030204" pitchFamily="18" charset="0"/>
                            </a:rPr>
                          </m:ctrlPr>
                        </m:dPr>
                        <m:e>
                          <m:r>
                            <a:rPr lang="en-US" sz="1600">
                              <a:latin typeface="Cambria Math" panose="02040503050406030204" pitchFamily="18" charset="0"/>
                            </a:rPr>
                            <m:t>−0.06829∗</m:t>
                          </m:r>
                          <m:r>
                            <a:rPr lang="en-US" sz="1600">
                              <a:latin typeface="Cambria Math" panose="02040503050406030204" pitchFamily="18" charset="0"/>
                            </a:rPr>
                            <m:t>𝑅𝐶𝑃</m:t>
                          </m:r>
                        </m:e>
                      </m:d>
                      <m:r>
                        <a:rPr lang="en-US" sz="1600">
                          <a:latin typeface="Cambria Math" panose="02040503050406030204" pitchFamily="18" charset="0"/>
                        </a:rPr>
                        <m:t>+0.737561</m:t>
                      </m:r>
                    </m:oMath>
                  </m:oMathPara>
                </a14:m>
                <a:endParaRPr lang="en-US" sz="1600" dirty="0"/>
              </a:p>
              <a:p>
                <a:endParaRPr lang="en-US" sz="1800" dirty="0"/>
              </a:p>
              <a:p>
                <a:endParaRPr lang="en-US" sz="1800" dirty="0"/>
              </a:p>
              <a:p>
                <a:pPr lvl="8"/>
                <a:endParaRPr lang="en-US" sz="800" dirty="0"/>
              </a:p>
              <a:p>
                <a:endParaRPr lang="en-US" sz="1800" dirty="0"/>
              </a:p>
              <a:p>
                <a:endParaRPr lang="en-US" sz="1800" dirty="0"/>
              </a:p>
            </p:txBody>
          </p:sp>
        </mc:Choice>
        <mc:Fallback xmlns="">
          <p:sp>
            <p:nvSpPr>
              <p:cNvPr id="16" name="Content Placeholder 2">
                <a:extLst>
                  <a:ext uri="{FF2B5EF4-FFF2-40B4-BE49-F238E27FC236}">
                    <a16:creationId xmlns:a16="http://schemas.microsoft.com/office/drawing/2014/main" id="{39A37A3D-FE53-488D-9BFF-B0BD023D3859}"/>
                  </a:ext>
                </a:extLst>
              </p:cNvPr>
              <p:cNvSpPr>
                <a:spLocks noGrp="1" noRot="1" noChangeAspect="1" noMove="1" noResize="1" noEditPoints="1" noAdjustHandles="1" noChangeArrowheads="1" noChangeShapeType="1" noTextEdit="1"/>
              </p:cNvSpPr>
              <p:nvPr/>
            </p:nvSpPr>
            <p:spPr>
              <a:xfrm>
                <a:off x="659331" y="1073218"/>
                <a:ext cx="10159465" cy="885524"/>
              </a:xfrm>
              <a:prstGeom prst="rect">
                <a:avLst/>
              </a:prstGeom>
              <a:blipFill>
                <a:blip r:embed="rId3"/>
                <a:stretch>
                  <a:fillRect l="-360" t="-6207"/>
                </a:stretch>
              </a:blipFill>
            </p:spPr>
            <p:txBody>
              <a:bodyPr/>
              <a:lstStyle/>
              <a:p>
                <a:r>
                  <a:rPr lang="en-US">
                    <a:noFill/>
                  </a:rPr>
                  <a:t> </a:t>
                </a:r>
              </a:p>
            </p:txBody>
          </p:sp>
        </mc:Fallback>
      </mc:AlternateContent>
      <p:graphicFrame>
        <p:nvGraphicFramePr>
          <p:cNvPr id="3" name="Table 2">
            <a:extLst>
              <a:ext uri="{FF2B5EF4-FFF2-40B4-BE49-F238E27FC236}">
                <a16:creationId xmlns:a16="http://schemas.microsoft.com/office/drawing/2014/main" xmlns="" id="{43CFFCE3-E966-4BC4-A19A-89F8C34B4BE8}"/>
              </a:ext>
            </a:extLst>
          </p:cNvPr>
          <p:cNvGraphicFramePr>
            <a:graphicFrameLocks noGrp="1"/>
          </p:cNvGraphicFramePr>
          <p:nvPr>
            <p:extLst/>
          </p:nvPr>
        </p:nvGraphicFramePr>
        <p:xfrm>
          <a:off x="1625171" y="2274579"/>
          <a:ext cx="4701896" cy="3652902"/>
        </p:xfrm>
        <a:graphic>
          <a:graphicData uri="http://schemas.openxmlformats.org/drawingml/2006/table">
            <a:tbl>
              <a:tblPr firstRow="1" firstCol="1" bandRow="1">
                <a:tableStyleId>{5C22544A-7EE6-4342-B048-85BDC9FD1C3A}</a:tableStyleId>
              </a:tblPr>
              <a:tblGrid>
                <a:gridCol w="1413813">
                  <a:extLst>
                    <a:ext uri="{9D8B030D-6E8A-4147-A177-3AD203B41FA5}">
                      <a16:colId xmlns:a16="http://schemas.microsoft.com/office/drawing/2014/main" xmlns="" val="682159733"/>
                    </a:ext>
                  </a:extLst>
                </a:gridCol>
                <a:gridCol w="1413813">
                  <a:extLst>
                    <a:ext uri="{9D8B030D-6E8A-4147-A177-3AD203B41FA5}">
                      <a16:colId xmlns:a16="http://schemas.microsoft.com/office/drawing/2014/main" xmlns="" val="2442574018"/>
                    </a:ext>
                  </a:extLst>
                </a:gridCol>
                <a:gridCol w="937135">
                  <a:extLst>
                    <a:ext uri="{9D8B030D-6E8A-4147-A177-3AD203B41FA5}">
                      <a16:colId xmlns:a16="http://schemas.microsoft.com/office/drawing/2014/main" xmlns="" val="2334988029"/>
                    </a:ext>
                  </a:extLst>
                </a:gridCol>
                <a:gridCol w="937135">
                  <a:extLst>
                    <a:ext uri="{9D8B030D-6E8A-4147-A177-3AD203B41FA5}">
                      <a16:colId xmlns:a16="http://schemas.microsoft.com/office/drawing/2014/main" xmlns="" val="319133180"/>
                    </a:ext>
                  </a:extLst>
                </a:gridCol>
              </a:tblGrid>
              <a:tr h="365297">
                <a:tc>
                  <a:txBody>
                    <a:bodyPr/>
                    <a:lstStyle/>
                    <a:p>
                      <a:pPr marL="0" marR="0" algn="ctr">
                        <a:lnSpc>
                          <a:spcPct val="107000"/>
                        </a:lnSpc>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600">
                          <a:effectLst/>
                        </a:rPr>
                        <a:t>Global EV % (in 2050)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RCPs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xmlns="" val="1699579887"/>
                  </a:ext>
                </a:extLst>
              </a:tr>
              <a:tr h="178503">
                <a:tc rowSpan="2">
                  <a:txBody>
                    <a:bodyPr/>
                    <a:lstStyle/>
                    <a:p>
                      <a:pPr marL="0" marR="0" algn="ctr">
                        <a:lnSpc>
                          <a:spcPct val="107000"/>
                        </a:lnSpc>
                        <a:spcBef>
                          <a:spcPts val="0"/>
                        </a:spcBef>
                        <a:spcAft>
                          <a:spcPts val="0"/>
                        </a:spcAft>
                      </a:pPr>
                      <a:r>
                        <a:rPr lang="en-US" sz="1600" dirty="0">
                          <a:effectLst/>
                        </a:rPr>
                        <a:t>Given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56.00%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600">
                          <a:effectLst/>
                        </a:rPr>
                        <a:t>2.6</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600">
                          <a:effectLst/>
                        </a:rPr>
                        <a:t>RCP 2.6</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xmlns="" val="700992422"/>
                  </a:ext>
                </a:extLst>
              </a:tr>
              <a:tr h="365297">
                <a:tc vMerge="1">
                  <a:txBody>
                    <a:bodyPr/>
                    <a:lstStyle/>
                    <a:p>
                      <a:endParaRPr lang="en-US"/>
                    </a:p>
                  </a:txBody>
                  <a:tcPr/>
                </a:tc>
                <a:tc>
                  <a:txBody>
                    <a:bodyPr/>
                    <a:lstStyle/>
                    <a:p>
                      <a:pPr marL="0" marR="0" algn="ctr">
                        <a:lnSpc>
                          <a:spcPct val="107000"/>
                        </a:lnSpc>
                        <a:spcBef>
                          <a:spcPts val="0"/>
                        </a:spcBef>
                        <a:spcAft>
                          <a:spcPts val="0"/>
                        </a:spcAft>
                      </a:pPr>
                      <a:r>
                        <a:rPr lang="en-US" sz="1600" dirty="0">
                          <a:effectLst/>
                        </a:rPr>
                        <a:t>28.00%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600">
                          <a:effectLst/>
                        </a:rPr>
                        <a:t>6.7</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600">
                          <a:effectLst/>
                        </a:rPr>
                        <a:t>SSP2 Baseline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xmlns="" val="46033660"/>
                  </a:ext>
                </a:extLst>
              </a:tr>
              <a:tr h="365297">
                <a:tc rowSpan="4">
                  <a:txBody>
                    <a:bodyPr/>
                    <a:lstStyle/>
                    <a:p>
                      <a:pPr marL="0" marR="0" algn="ctr">
                        <a:lnSpc>
                          <a:spcPct val="107000"/>
                        </a:lnSpc>
                        <a:spcBef>
                          <a:spcPts val="0"/>
                        </a:spcBef>
                        <a:spcAft>
                          <a:spcPts val="0"/>
                        </a:spcAft>
                      </a:pPr>
                      <a:r>
                        <a:rPr lang="en-US" sz="1600" dirty="0">
                          <a:effectLst/>
                        </a:rPr>
                        <a:t>Calculated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dirty="0">
                          <a:effectLst/>
                        </a:rPr>
                        <a:t>36.20%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600" dirty="0">
                          <a:effectLst/>
                        </a:rPr>
                        <a:t>5.5</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600">
                          <a:effectLst/>
                        </a:rPr>
                        <a:t>SSP1 Baseline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xmlns="" val="4009444095"/>
                  </a:ext>
                </a:extLst>
              </a:tr>
              <a:tr h="365297">
                <a:tc vMerge="1">
                  <a:txBody>
                    <a:bodyPr/>
                    <a:lstStyle/>
                    <a:p>
                      <a:endParaRPr lang="en-US"/>
                    </a:p>
                  </a:txBody>
                  <a:tcPr/>
                </a:tc>
                <a:tc>
                  <a:txBody>
                    <a:bodyPr/>
                    <a:lstStyle/>
                    <a:p>
                      <a:pPr marL="0" marR="0" algn="ctr">
                        <a:lnSpc>
                          <a:spcPct val="107000"/>
                        </a:lnSpc>
                        <a:spcBef>
                          <a:spcPts val="0"/>
                        </a:spcBef>
                        <a:spcAft>
                          <a:spcPts val="0"/>
                        </a:spcAft>
                      </a:pPr>
                      <a:r>
                        <a:rPr lang="en-US" sz="1600">
                          <a:effectLst/>
                        </a:rPr>
                        <a:t>24.59%</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600" dirty="0">
                          <a:effectLst/>
                        </a:rPr>
                        <a:t>7.2</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600">
                          <a:effectLst/>
                        </a:rPr>
                        <a:t>SSP3 Baseline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xmlns="" val="2133205349"/>
                  </a:ext>
                </a:extLst>
              </a:tr>
              <a:tr h="365297">
                <a:tc vMerge="1">
                  <a:txBody>
                    <a:bodyPr/>
                    <a:lstStyle/>
                    <a:p>
                      <a:endParaRPr lang="en-US"/>
                    </a:p>
                  </a:txBody>
                  <a:tcPr/>
                </a:tc>
                <a:tc>
                  <a:txBody>
                    <a:bodyPr/>
                    <a:lstStyle/>
                    <a:p>
                      <a:pPr marL="0" marR="0" algn="ctr">
                        <a:lnSpc>
                          <a:spcPct val="107000"/>
                        </a:lnSpc>
                        <a:spcBef>
                          <a:spcPts val="0"/>
                        </a:spcBef>
                        <a:spcAft>
                          <a:spcPts val="0"/>
                        </a:spcAft>
                      </a:pPr>
                      <a:r>
                        <a:rPr lang="en-US" sz="1600">
                          <a:effectLst/>
                        </a:rPr>
                        <a:t>34.15%</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600" dirty="0">
                          <a:effectLst/>
                        </a:rPr>
                        <a:t>5.8</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600" dirty="0">
                          <a:effectLst/>
                        </a:rPr>
                        <a:t>SSP4 Baseline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xmlns="" val="3978935447"/>
                  </a:ext>
                </a:extLst>
              </a:tr>
              <a:tr h="365297">
                <a:tc vMerge="1">
                  <a:txBody>
                    <a:bodyPr/>
                    <a:lstStyle/>
                    <a:p>
                      <a:endParaRPr lang="en-US"/>
                    </a:p>
                  </a:txBody>
                  <a:tcPr/>
                </a:tc>
                <a:tc>
                  <a:txBody>
                    <a:bodyPr/>
                    <a:lstStyle/>
                    <a:p>
                      <a:pPr marL="0" marR="0" algn="ctr">
                        <a:lnSpc>
                          <a:spcPct val="107000"/>
                        </a:lnSpc>
                        <a:spcBef>
                          <a:spcPts val="0"/>
                        </a:spcBef>
                        <a:spcAft>
                          <a:spcPts val="0"/>
                        </a:spcAft>
                      </a:pPr>
                      <a:r>
                        <a:rPr lang="en-US" sz="1600">
                          <a:effectLst/>
                        </a:rPr>
                        <a:t>15.71%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600">
                          <a:effectLst/>
                        </a:rPr>
                        <a:t>8.5</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600" dirty="0">
                          <a:effectLst/>
                        </a:rPr>
                        <a:t>SSP5 Baseline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xmlns="" val="3000039002"/>
                  </a:ext>
                </a:extLst>
              </a:tr>
              <a:tr h="182576">
                <a:tc gridSpan="3">
                  <a:txBody>
                    <a:bodyPr/>
                    <a:lstStyle/>
                    <a:p>
                      <a:pPr marL="0" marR="0" algn="ctr">
                        <a:lnSpc>
                          <a:spcPct val="107000"/>
                        </a:lnSpc>
                        <a:spcBef>
                          <a:spcPts val="0"/>
                        </a:spcBef>
                        <a:spcAft>
                          <a:spcPts val="0"/>
                        </a:spcAft>
                      </a:pPr>
                      <a:r>
                        <a:rPr lang="en-US" sz="1600">
                          <a:effectLst/>
                        </a:rPr>
                        <a:t>Cars (RCP2.6)/Cars (Baseline)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hMerge="1">
                  <a:txBody>
                    <a:bodyPr/>
                    <a:lstStyle/>
                    <a:p>
                      <a:endParaRPr lang="en-US"/>
                    </a:p>
                  </a:txBody>
                  <a:tcPr/>
                </a:tc>
                <a:tc hMerge="1">
                  <a:txBody>
                    <a:bodyPr/>
                    <a:lstStyle/>
                    <a:p>
                      <a:endParaRPr lang="en-US"/>
                    </a:p>
                  </a:txBody>
                  <a:tcPr/>
                </a:tc>
                <a:tc>
                  <a:txBody>
                    <a:bodyPr/>
                    <a:lstStyle/>
                    <a:p>
                      <a:pPr marL="0" marR="0" algn="ctr">
                        <a:lnSpc>
                          <a:spcPct val="107000"/>
                        </a:lnSpc>
                        <a:spcBef>
                          <a:spcPts val="0"/>
                        </a:spcBef>
                        <a:spcAft>
                          <a:spcPts val="0"/>
                        </a:spcAft>
                      </a:pPr>
                      <a:r>
                        <a:rPr lang="en-US" sz="1600" dirty="0">
                          <a:effectLst/>
                        </a:rPr>
                        <a:t>0.946</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xmlns="" val="3775844984"/>
                  </a:ext>
                </a:extLst>
              </a:tr>
            </a:tbl>
          </a:graphicData>
        </a:graphic>
      </p:graphicFrame>
      <p:sp>
        <p:nvSpPr>
          <p:cNvPr id="13" name="TextBox 4">
            <a:extLst>
              <a:ext uri="{FF2B5EF4-FFF2-40B4-BE49-F238E27FC236}">
                <a16:creationId xmlns:a16="http://schemas.microsoft.com/office/drawing/2014/main" xmlns="" id="{FD1A150C-F50E-4079-9180-F518361649F9}"/>
              </a:ext>
            </a:extLst>
          </p:cNvPr>
          <p:cNvSpPr txBox="1"/>
          <p:nvPr/>
        </p:nvSpPr>
        <p:spPr>
          <a:xfrm>
            <a:off x="1524001" y="6182637"/>
            <a:ext cx="9220199"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t>Reference: </a:t>
            </a:r>
            <a:r>
              <a:rPr lang="en-US" sz="1200" u="sng" dirty="0">
                <a:hlinkClick r:id="rId4"/>
              </a:rPr>
              <a:t>https://pubs.acs.org/doi/pdf/10.1021/acs.est.7b05549</a:t>
            </a:r>
            <a:endParaRPr lang="en-US" sz="1200" u="sng" dirty="0"/>
          </a:p>
          <a:p>
            <a:endParaRPr lang="en-US" sz="1200" dirty="0"/>
          </a:p>
        </p:txBody>
      </p:sp>
      <p:sp>
        <p:nvSpPr>
          <p:cNvPr id="2" name="Slide Number Placeholder 1">
            <a:extLst>
              <a:ext uri="{FF2B5EF4-FFF2-40B4-BE49-F238E27FC236}">
                <a16:creationId xmlns:a16="http://schemas.microsoft.com/office/drawing/2014/main" xmlns="" id="{E4B07F94-8E1B-44EC-A46D-654CFF13A0CD}"/>
              </a:ext>
            </a:extLst>
          </p:cNvPr>
          <p:cNvSpPr>
            <a:spLocks noGrp="1"/>
          </p:cNvSpPr>
          <p:nvPr>
            <p:ph type="sldNum" sz="quarter" idx="12"/>
          </p:nvPr>
        </p:nvSpPr>
        <p:spPr/>
        <p:txBody>
          <a:bodyPr/>
          <a:lstStyle/>
          <a:p>
            <a:fld id="{C2CD8C25-5EBB-4A54-A168-3D2653839A14}" type="slidenum">
              <a:rPr lang="en-US" smtClean="0"/>
              <a:t>26</a:t>
            </a:fld>
            <a:endParaRPr lang="en-US"/>
          </a:p>
        </p:txBody>
      </p:sp>
      <p:sp>
        <p:nvSpPr>
          <p:cNvPr id="4" name="Footer Placeholder 3">
            <a:extLst>
              <a:ext uri="{FF2B5EF4-FFF2-40B4-BE49-F238E27FC236}">
                <a16:creationId xmlns:a16="http://schemas.microsoft.com/office/drawing/2014/main" xmlns="" id="{8889CD1E-4DD0-4C96-9FA1-CF8E40FBB9A2}"/>
              </a:ext>
            </a:extLst>
          </p:cNvPr>
          <p:cNvSpPr>
            <a:spLocks noGrp="1"/>
          </p:cNvSpPr>
          <p:nvPr>
            <p:ph type="ftr" sz="quarter" idx="11"/>
          </p:nvPr>
        </p:nvSpPr>
        <p:spPr/>
        <p:txBody>
          <a:bodyPr/>
          <a:lstStyle/>
          <a:p>
            <a:r>
              <a:rPr lang="en-US"/>
              <a:t>GSCMI 2020 Conference, February 21, 2020</a:t>
            </a:r>
          </a:p>
        </p:txBody>
      </p:sp>
    </p:spTree>
    <p:extLst>
      <p:ext uri="{BB962C8B-B14F-4D97-AF65-F5344CB8AC3E}">
        <p14:creationId xmlns:p14="http://schemas.microsoft.com/office/powerpoint/2010/main" val="21400090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xmlns="" id="{19EE8B64-777D-4333-A3E0-7AD85664701D}"/>
              </a:ext>
            </a:extLst>
          </p:cNvPr>
          <p:cNvSpPr txBox="1"/>
          <p:nvPr/>
        </p:nvSpPr>
        <p:spPr>
          <a:xfrm>
            <a:off x="2479033" y="2514601"/>
            <a:ext cx="7191519" cy="2123658"/>
          </a:xfrm>
          <a:prstGeom prst="rect">
            <a:avLst/>
          </a:prstGeom>
          <a:noFill/>
        </p:spPr>
        <p:txBody>
          <a:bodyPr wrap="none" rtlCol="0">
            <a:spAutoFit/>
          </a:bodyPr>
          <a:lstStyle/>
          <a:p>
            <a:pPr algn="ctr"/>
            <a:r>
              <a:rPr lang="en-US" sz="4400" dirty="0">
                <a:solidFill>
                  <a:schemeClr val="bg1"/>
                </a:solidFill>
              </a:rPr>
              <a:t>Initial Research and Analysis </a:t>
            </a:r>
          </a:p>
          <a:p>
            <a:pPr algn="ctr"/>
            <a:r>
              <a:rPr lang="en-US" sz="4400" dirty="0">
                <a:solidFill>
                  <a:schemeClr val="bg1"/>
                </a:solidFill>
              </a:rPr>
              <a:t>on </a:t>
            </a:r>
          </a:p>
          <a:p>
            <a:pPr algn="ctr"/>
            <a:r>
              <a:rPr lang="en-US" sz="4400" dirty="0">
                <a:solidFill>
                  <a:schemeClr val="bg1"/>
                </a:solidFill>
              </a:rPr>
              <a:t>Electrochemical Graphitization</a:t>
            </a:r>
          </a:p>
        </p:txBody>
      </p:sp>
      <p:sp>
        <p:nvSpPr>
          <p:cNvPr id="7" name="Title 1">
            <a:extLst>
              <a:ext uri="{FF2B5EF4-FFF2-40B4-BE49-F238E27FC236}">
                <a16:creationId xmlns:a16="http://schemas.microsoft.com/office/drawing/2014/main" xmlns="" id="{0EA822F5-1133-4404-B7D7-8AAE62EE07EE}"/>
              </a:ext>
            </a:extLst>
          </p:cNvPr>
          <p:cNvSpPr>
            <a:spLocks noGrp="1"/>
          </p:cNvSpPr>
          <p:nvPr/>
        </p:nvSpPr>
        <p:spPr>
          <a:xfrm>
            <a:off x="1780674" y="511704"/>
            <a:ext cx="7611419" cy="48084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t>Future EV Demand by SSP and RCP</a:t>
            </a:r>
          </a:p>
        </p:txBody>
      </p:sp>
      <p:sp>
        <p:nvSpPr>
          <p:cNvPr id="8" name="Content Placeholder 2">
            <a:extLst>
              <a:ext uri="{FF2B5EF4-FFF2-40B4-BE49-F238E27FC236}">
                <a16:creationId xmlns:a16="http://schemas.microsoft.com/office/drawing/2014/main" xmlns="" id="{DAE407BC-D70D-4B34-B3ED-6BD02ECB7B0D}"/>
              </a:ext>
            </a:extLst>
          </p:cNvPr>
          <p:cNvSpPr>
            <a:spLocks noGrp="1"/>
          </p:cNvSpPr>
          <p:nvPr/>
        </p:nvSpPr>
        <p:spPr>
          <a:xfrm>
            <a:off x="1667587" y="1638052"/>
            <a:ext cx="8856827" cy="384834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1800" dirty="0"/>
          </a:p>
          <a:p>
            <a:endParaRPr lang="en-US" sz="1800" dirty="0"/>
          </a:p>
        </p:txBody>
      </p:sp>
      <mc:AlternateContent xmlns:mc="http://schemas.openxmlformats.org/markup-compatibility/2006" xmlns:a14="http://schemas.microsoft.com/office/drawing/2010/main">
        <mc:Choice Requires="a14">
          <p:sp>
            <p:nvSpPr>
              <p:cNvPr id="16" name="Content Placeholder 2">
                <a:extLst>
                  <a:ext uri="{FF2B5EF4-FFF2-40B4-BE49-F238E27FC236}">
                    <a16:creationId xmlns:a16="http://schemas.microsoft.com/office/drawing/2014/main" xmlns="" id="{39A37A3D-FE53-488D-9BFF-B0BD023D3859}"/>
                  </a:ext>
                </a:extLst>
              </p:cNvPr>
              <p:cNvSpPr>
                <a:spLocks noGrp="1"/>
              </p:cNvSpPr>
              <p:nvPr/>
            </p:nvSpPr>
            <p:spPr>
              <a:xfrm>
                <a:off x="173255" y="1435415"/>
                <a:ext cx="11473313" cy="361784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EV demand in the US from 2020 to 2050 can be calculated using formulas:</a:t>
                </a:r>
              </a:p>
              <a:p>
                <a:pPr marL="0" indent="0">
                  <a:buNone/>
                </a:pPr>
                <a:r>
                  <a:rPr lang="en-US" sz="2400" b="1" dirty="0"/>
                  <a:t>For Baseline,</a:t>
                </a:r>
                <a:r>
                  <a:rPr lang="en-US" sz="2400" dirty="0"/>
                  <a:t>  </a:t>
                </a:r>
                <a14:m>
                  <m:oMath xmlns:m="http://schemas.openxmlformats.org/officeDocument/2006/math">
                    <m:sSub>
                      <m:sSubPr>
                        <m:ctrlPr>
                          <a:rPr lang="en-US" sz="2400" i="1">
                            <a:highlight>
                              <a:srgbClr val="FFFF00"/>
                            </a:highlight>
                            <a:latin typeface="Cambria Math" panose="02040503050406030204" pitchFamily="18" charset="0"/>
                          </a:rPr>
                        </m:ctrlPr>
                      </m:sSubPr>
                      <m:e>
                        <m:r>
                          <a:rPr lang="en-US" sz="2400" i="1">
                            <a:highlight>
                              <a:srgbClr val="FFFF00"/>
                            </a:highlight>
                            <a:latin typeface="Cambria Math" panose="02040503050406030204" pitchFamily="18" charset="0"/>
                          </a:rPr>
                          <m:t>𝑈𝑆</m:t>
                        </m:r>
                        <m:r>
                          <a:rPr lang="en-US" sz="2400" i="1">
                            <a:highlight>
                              <a:srgbClr val="FFFF00"/>
                            </a:highlight>
                            <a:latin typeface="Cambria Math" panose="02040503050406030204" pitchFamily="18" charset="0"/>
                          </a:rPr>
                          <m:t> </m:t>
                        </m:r>
                        <m:r>
                          <a:rPr lang="en-US" sz="2400" i="1">
                            <a:highlight>
                              <a:srgbClr val="FFFF00"/>
                            </a:highlight>
                            <a:latin typeface="Cambria Math" panose="02040503050406030204" pitchFamily="18" charset="0"/>
                          </a:rPr>
                          <m:t>𝐸𝑉</m:t>
                        </m:r>
                      </m:e>
                      <m:sub>
                        <m:r>
                          <a:rPr lang="en-US" sz="2400" i="1">
                            <a:highlight>
                              <a:srgbClr val="FFFF00"/>
                            </a:highlight>
                            <a:latin typeface="Cambria Math" panose="02040503050406030204" pitchFamily="18" charset="0"/>
                          </a:rPr>
                          <m:t>𝑆𝑆𝑃</m:t>
                        </m:r>
                      </m:sub>
                    </m:sSub>
                    <m:r>
                      <a:rPr lang="en-US" sz="2400" i="1">
                        <a:latin typeface="Cambria Math" panose="02040503050406030204" pitchFamily="18" charset="0"/>
                      </a:rPr>
                      <m:t>(</m:t>
                    </m:r>
                    <m:r>
                      <a:rPr lang="en-US" sz="2400" i="1">
                        <a:latin typeface="Cambria Math" panose="02040503050406030204" pitchFamily="18" charset="0"/>
                      </a:rPr>
                      <m:t>𝑚𝑖𝑙𝑙𝑖𝑜𝑛𝑠</m:t>
                    </m:r>
                    <m:r>
                      <a:rPr lang="en-US" sz="2400" i="1">
                        <a:latin typeface="Cambria Math" panose="02040503050406030204" pitchFamily="18" charset="0"/>
                      </a:rPr>
                      <m:t>)= </m:t>
                    </m:r>
                    <m:f>
                      <m:fPr>
                        <m:ctrlPr>
                          <a:rPr lang="en-US" sz="2400" i="1">
                            <a:latin typeface="Cambria Math" panose="02040503050406030204" pitchFamily="18" charset="0"/>
                          </a:rPr>
                        </m:ctrlPr>
                      </m:fPr>
                      <m:num>
                        <m:r>
                          <a:rPr lang="en-US" sz="2400" i="1">
                            <a:latin typeface="Cambria Math" panose="02040503050406030204" pitchFamily="18" charset="0"/>
                          </a:rPr>
                          <m:t>𝐶𝑎𝑟𝑠</m:t>
                        </m:r>
                        <m:r>
                          <a:rPr lang="en-US" sz="2400" i="1">
                            <a:latin typeface="Cambria Math" panose="02040503050406030204" pitchFamily="18" charset="0"/>
                          </a:rPr>
                          <m:t> </m:t>
                        </m:r>
                        <m:r>
                          <a:rPr lang="en-US" sz="2400" i="1">
                            <a:latin typeface="Cambria Math" panose="02040503050406030204" pitchFamily="18" charset="0"/>
                          </a:rPr>
                          <m:t>𝑝𝑟𝑜𝑑𝑢𝑐𝑒𝑑</m:t>
                        </m:r>
                        <m:r>
                          <a:rPr lang="en-US" sz="2400" i="1">
                            <a:latin typeface="Cambria Math" panose="02040503050406030204" pitchFamily="18" charset="0"/>
                          </a:rPr>
                          <m:t> </m:t>
                        </m:r>
                      </m:num>
                      <m:den>
                        <m:r>
                          <a:rPr lang="en-US" sz="2400" i="1">
                            <a:latin typeface="Cambria Math" panose="02040503050406030204" pitchFamily="18" charset="0"/>
                          </a:rPr>
                          <m:t>𝑊𝑜𝑟𝑙𝑑</m:t>
                        </m:r>
                        <m:r>
                          <a:rPr lang="en-US" sz="2400" i="1">
                            <a:latin typeface="Cambria Math" panose="02040503050406030204" pitchFamily="18" charset="0"/>
                          </a:rPr>
                          <m:t> </m:t>
                        </m:r>
                        <m:r>
                          <a:rPr lang="en-US" sz="2400" i="1">
                            <a:latin typeface="Cambria Math" panose="02040503050406030204" pitchFamily="18" charset="0"/>
                          </a:rPr>
                          <m:t>𝐺𝐷𝑃</m:t>
                        </m:r>
                        <m:r>
                          <a:rPr lang="en-US" sz="2400" i="1">
                            <a:latin typeface="Cambria Math" panose="02040503050406030204" pitchFamily="18" charset="0"/>
                          </a:rPr>
                          <m:t> </m:t>
                        </m:r>
                      </m:den>
                    </m:f>
                    <m:r>
                      <a:rPr lang="en-US" sz="2400" i="1">
                        <a:latin typeface="Cambria Math" panose="02040503050406030204" pitchFamily="18" charset="0"/>
                      </a:rPr>
                      <m:t>∗</m:t>
                    </m:r>
                    <m:r>
                      <a:rPr lang="en-US" sz="2400" i="1">
                        <a:latin typeface="Cambria Math" panose="02040503050406030204" pitchFamily="18" charset="0"/>
                      </a:rPr>
                      <m:t>𝐺𝑙𝑜𝑏𝑎𝑙</m:t>
                    </m:r>
                    <m:r>
                      <a:rPr lang="en-US" sz="2400" i="1">
                        <a:latin typeface="Cambria Math" panose="02040503050406030204" pitchFamily="18" charset="0"/>
                      </a:rPr>
                      <m:t> </m:t>
                    </m:r>
                    <m:r>
                      <a:rPr lang="en-US" sz="2400" i="1">
                        <a:latin typeface="Cambria Math" panose="02040503050406030204" pitchFamily="18" charset="0"/>
                      </a:rPr>
                      <m:t>𝐸𝑉</m:t>
                    </m:r>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𝑈𝑆</m:t>
                        </m:r>
                        <m:r>
                          <a:rPr lang="en-US" sz="2400" i="1">
                            <a:latin typeface="Cambria Math" panose="02040503050406030204" pitchFamily="18" charset="0"/>
                          </a:rPr>
                          <m:t> </m:t>
                        </m:r>
                        <m:r>
                          <a:rPr lang="en-US" sz="2400" i="1">
                            <a:latin typeface="Cambria Math" panose="02040503050406030204" pitchFamily="18" charset="0"/>
                          </a:rPr>
                          <m:t>𝐺𝐷𝑃</m:t>
                        </m:r>
                      </m:e>
                      <m:sub>
                        <m:r>
                          <a:rPr lang="en-US" sz="2400" i="1">
                            <a:latin typeface="Cambria Math" panose="02040503050406030204" pitchFamily="18" charset="0"/>
                          </a:rPr>
                          <m:t>𝑆𝑆𝑃</m:t>
                        </m:r>
                      </m:sub>
                    </m:sSub>
                  </m:oMath>
                </a14:m>
                <a:endParaRPr lang="en-US" sz="2400" dirty="0"/>
              </a:p>
              <a:p>
                <a:pPr marL="0" indent="0">
                  <a:buNone/>
                </a:pPr>
                <a:r>
                  <a:rPr lang="en-US" sz="2400" b="1" dirty="0"/>
                  <a:t>For RCP2.6,   </a:t>
                </a:r>
                <a14:m>
                  <m:oMath xmlns:m="http://schemas.openxmlformats.org/officeDocument/2006/math">
                    <m:sSub>
                      <m:sSubPr>
                        <m:ctrlPr>
                          <a:rPr lang="en-US" sz="2400" i="1">
                            <a:highlight>
                              <a:srgbClr val="FFFF00"/>
                            </a:highlight>
                            <a:latin typeface="Cambria Math" panose="02040503050406030204" pitchFamily="18" charset="0"/>
                          </a:rPr>
                        </m:ctrlPr>
                      </m:sSubPr>
                      <m:e>
                        <m:r>
                          <a:rPr lang="en-US" sz="2400" i="1">
                            <a:highlight>
                              <a:srgbClr val="FFFF00"/>
                            </a:highlight>
                            <a:latin typeface="Cambria Math" panose="02040503050406030204" pitchFamily="18" charset="0"/>
                          </a:rPr>
                          <m:t>𝑈𝑆</m:t>
                        </m:r>
                        <m:r>
                          <a:rPr lang="en-US" sz="2400" i="1">
                            <a:highlight>
                              <a:srgbClr val="FFFF00"/>
                            </a:highlight>
                            <a:latin typeface="Cambria Math" panose="02040503050406030204" pitchFamily="18" charset="0"/>
                          </a:rPr>
                          <m:t> </m:t>
                        </m:r>
                        <m:r>
                          <a:rPr lang="en-US" sz="2400" i="1">
                            <a:highlight>
                              <a:srgbClr val="FFFF00"/>
                            </a:highlight>
                            <a:latin typeface="Cambria Math" panose="02040503050406030204" pitchFamily="18" charset="0"/>
                          </a:rPr>
                          <m:t>𝐸𝑉</m:t>
                        </m:r>
                      </m:e>
                      <m:sub>
                        <m:r>
                          <a:rPr lang="en-US" sz="2400" i="1">
                            <a:highlight>
                              <a:srgbClr val="FFFF00"/>
                            </a:highlight>
                            <a:latin typeface="Cambria Math" panose="02040503050406030204" pitchFamily="18" charset="0"/>
                          </a:rPr>
                          <m:t>𝑆𝑆𝑃</m:t>
                        </m:r>
                      </m:sub>
                    </m:sSub>
                    <m:r>
                      <a:rPr lang="en-US" sz="2400" i="1">
                        <a:latin typeface="Cambria Math" panose="02040503050406030204" pitchFamily="18" charset="0"/>
                      </a:rPr>
                      <m:t>(</m:t>
                    </m:r>
                    <m:r>
                      <a:rPr lang="en-US" sz="2400" i="1">
                        <a:latin typeface="Cambria Math" panose="02040503050406030204" pitchFamily="18" charset="0"/>
                      </a:rPr>
                      <m:t>𝑚𝑖𝑙𝑙𝑖𝑜𝑛𝑠</m:t>
                    </m:r>
                    <m:r>
                      <a:rPr lang="en-US" sz="2400" i="1">
                        <a:latin typeface="Cambria Math" panose="02040503050406030204" pitchFamily="18" charset="0"/>
                      </a:rPr>
                      <m:t>)= </m:t>
                    </m:r>
                    <m:f>
                      <m:fPr>
                        <m:ctrlPr>
                          <a:rPr lang="en-US" sz="2400" i="1">
                            <a:latin typeface="Cambria Math" panose="02040503050406030204" pitchFamily="18" charset="0"/>
                          </a:rPr>
                        </m:ctrlPr>
                      </m:fPr>
                      <m:num>
                        <m:r>
                          <a:rPr lang="en-US" sz="2400" i="1">
                            <a:latin typeface="Cambria Math" panose="02040503050406030204" pitchFamily="18" charset="0"/>
                          </a:rPr>
                          <m:t>𝐶𝑎𝑟𝑠</m:t>
                        </m:r>
                        <m:r>
                          <a:rPr lang="en-US" sz="2400" i="1">
                            <a:latin typeface="Cambria Math" panose="02040503050406030204" pitchFamily="18" charset="0"/>
                          </a:rPr>
                          <m:t> </m:t>
                        </m:r>
                        <m:r>
                          <a:rPr lang="en-US" sz="2400" i="1">
                            <a:latin typeface="Cambria Math" panose="02040503050406030204" pitchFamily="18" charset="0"/>
                          </a:rPr>
                          <m:t>𝑝𝑟𝑜𝑑𝑢𝑐𝑒𝑑</m:t>
                        </m:r>
                        <m:r>
                          <a:rPr lang="en-US" sz="2400" i="1">
                            <a:latin typeface="Cambria Math" panose="02040503050406030204" pitchFamily="18" charset="0"/>
                          </a:rPr>
                          <m:t> </m:t>
                        </m:r>
                      </m:num>
                      <m:den>
                        <m:r>
                          <a:rPr lang="en-US" sz="2400" i="1">
                            <a:latin typeface="Cambria Math" panose="02040503050406030204" pitchFamily="18" charset="0"/>
                          </a:rPr>
                          <m:t>𝑊𝑜𝑟𝑙𝑑</m:t>
                        </m:r>
                        <m:r>
                          <a:rPr lang="en-US" sz="2400" i="1">
                            <a:latin typeface="Cambria Math" panose="02040503050406030204" pitchFamily="18" charset="0"/>
                          </a:rPr>
                          <m:t> </m:t>
                        </m:r>
                        <m:r>
                          <a:rPr lang="en-US" sz="2400" i="1">
                            <a:latin typeface="Cambria Math" panose="02040503050406030204" pitchFamily="18" charset="0"/>
                          </a:rPr>
                          <m:t>𝐺𝐷𝑃</m:t>
                        </m:r>
                        <m:r>
                          <a:rPr lang="en-US" sz="2400" i="1">
                            <a:latin typeface="Cambria Math" panose="02040503050406030204" pitchFamily="18" charset="0"/>
                          </a:rPr>
                          <m:t> </m:t>
                        </m:r>
                      </m:den>
                    </m:f>
                    <m:r>
                      <a:rPr lang="en-US" sz="2400" i="1">
                        <a:latin typeface="Cambria Math" panose="02040503050406030204" pitchFamily="18" charset="0"/>
                      </a:rPr>
                      <m:t>∗</m:t>
                    </m:r>
                    <m:f>
                      <m:fPr>
                        <m:ctrlPr>
                          <a:rPr lang="en-US" sz="2400" i="1">
                            <a:latin typeface="Cambria Math" panose="02040503050406030204" pitchFamily="18" charset="0"/>
                          </a:rPr>
                        </m:ctrlPr>
                      </m:fPr>
                      <m:num>
                        <m:r>
                          <a:rPr lang="en-US" sz="2400" i="1">
                            <a:latin typeface="Cambria Math" panose="02040503050406030204" pitchFamily="18" charset="0"/>
                          </a:rPr>
                          <m:t>𝐶𝑎𝑟𝑠</m:t>
                        </m:r>
                        <m:r>
                          <a:rPr lang="en-US" sz="2400" i="1">
                            <a:latin typeface="Cambria Math" panose="02040503050406030204" pitchFamily="18" charset="0"/>
                          </a:rPr>
                          <m:t> </m:t>
                        </m:r>
                        <m:d>
                          <m:dPr>
                            <m:ctrlPr>
                              <a:rPr lang="en-US" sz="2400" i="1">
                                <a:latin typeface="Cambria Math" panose="02040503050406030204" pitchFamily="18" charset="0"/>
                              </a:rPr>
                            </m:ctrlPr>
                          </m:dPr>
                          <m:e>
                            <m:r>
                              <a:rPr lang="en-US" sz="2400" i="1">
                                <a:latin typeface="Cambria Math" panose="02040503050406030204" pitchFamily="18" charset="0"/>
                              </a:rPr>
                              <m:t>𝑅𝐶𝑃</m:t>
                            </m:r>
                            <m:r>
                              <a:rPr lang="en-US" sz="2400" i="1">
                                <a:latin typeface="Cambria Math" panose="02040503050406030204" pitchFamily="18" charset="0"/>
                              </a:rPr>
                              <m:t>2.6</m:t>
                            </m:r>
                          </m:e>
                        </m:d>
                      </m:num>
                      <m:den>
                        <m:r>
                          <a:rPr lang="en-US" sz="2400" i="1">
                            <a:latin typeface="Cambria Math" panose="02040503050406030204" pitchFamily="18" charset="0"/>
                          </a:rPr>
                          <m:t>𝐶𝑎𝑟𝑠</m:t>
                        </m:r>
                        <m:r>
                          <a:rPr lang="en-US" sz="2400" i="1">
                            <a:latin typeface="Cambria Math" panose="02040503050406030204" pitchFamily="18" charset="0"/>
                          </a:rPr>
                          <m:t> </m:t>
                        </m:r>
                        <m:d>
                          <m:dPr>
                            <m:ctrlPr>
                              <a:rPr lang="en-US" sz="2400" i="1">
                                <a:latin typeface="Cambria Math" panose="02040503050406030204" pitchFamily="18" charset="0"/>
                              </a:rPr>
                            </m:ctrlPr>
                          </m:dPr>
                          <m:e>
                            <m:r>
                              <a:rPr lang="en-US" sz="2400" i="1">
                                <a:latin typeface="Cambria Math" panose="02040503050406030204" pitchFamily="18" charset="0"/>
                              </a:rPr>
                              <m:t>𝐵𝑎𝑠𝑒𝑙𝑖𝑛𝑒</m:t>
                            </m:r>
                          </m:e>
                        </m:d>
                      </m:den>
                    </m:f>
                    <m:r>
                      <a:rPr lang="en-US" sz="2400" i="1">
                        <a:latin typeface="Cambria Math" panose="02040503050406030204" pitchFamily="18" charset="0"/>
                      </a:rPr>
                      <m:t>∗</m:t>
                    </m:r>
                    <m:r>
                      <a:rPr lang="en-US" sz="2400" i="1">
                        <a:latin typeface="Cambria Math" panose="02040503050406030204" pitchFamily="18" charset="0"/>
                      </a:rPr>
                      <m:t>𝐺𝑙𝑜𝑏𝑎𝑙</m:t>
                    </m:r>
                    <m:r>
                      <a:rPr lang="en-US" sz="2400" i="1">
                        <a:latin typeface="Cambria Math" panose="02040503050406030204" pitchFamily="18" charset="0"/>
                      </a:rPr>
                      <m:t> </m:t>
                    </m:r>
                    <m:r>
                      <a:rPr lang="en-US" sz="2400" i="1">
                        <a:latin typeface="Cambria Math" panose="02040503050406030204" pitchFamily="18" charset="0"/>
                      </a:rPr>
                      <m:t>𝐸𝑉</m:t>
                    </m:r>
                    <m:r>
                      <a:rPr lang="en-US" sz="2400" i="1">
                        <a:latin typeface="Cambria Math" panose="02040503050406030204" pitchFamily="18" charset="0"/>
                      </a:rPr>
                      <m:t>(</m:t>
                    </m:r>
                    <m:r>
                      <a:rPr lang="en-US" sz="2400" i="1">
                        <a:latin typeface="Cambria Math" panose="02040503050406030204" pitchFamily="18" charset="0"/>
                      </a:rPr>
                      <m:t>𝑅𝐶𝑃</m:t>
                    </m:r>
                    <m:r>
                      <a:rPr lang="en-US" sz="2400" i="1">
                        <a:latin typeface="Cambria Math" panose="02040503050406030204" pitchFamily="18" charset="0"/>
                      </a:rPr>
                      <m:t>) %∗</m:t>
                    </m:r>
                    <m:sSub>
                      <m:sSubPr>
                        <m:ctrlPr>
                          <a:rPr lang="en-US" sz="2400" i="1">
                            <a:latin typeface="Cambria Math" panose="02040503050406030204" pitchFamily="18" charset="0"/>
                          </a:rPr>
                        </m:ctrlPr>
                      </m:sSubPr>
                      <m:e>
                        <m:r>
                          <a:rPr lang="en-US" sz="2400" i="1">
                            <a:latin typeface="Cambria Math" panose="02040503050406030204" pitchFamily="18" charset="0"/>
                          </a:rPr>
                          <m:t>𝑈𝑆</m:t>
                        </m:r>
                        <m:r>
                          <a:rPr lang="en-US" sz="2400" i="1">
                            <a:latin typeface="Cambria Math" panose="02040503050406030204" pitchFamily="18" charset="0"/>
                          </a:rPr>
                          <m:t> </m:t>
                        </m:r>
                        <m:r>
                          <a:rPr lang="en-US" sz="2400" i="1">
                            <a:latin typeface="Cambria Math" panose="02040503050406030204" pitchFamily="18" charset="0"/>
                          </a:rPr>
                          <m:t>𝐺𝐷𝑃</m:t>
                        </m:r>
                      </m:e>
                      <m:sub>
                        <m:r>
                          <a:rPr lang="en-US" sz="2400" i="1">
                            <a:latin typeface="Cambria Math" panose="02040503050406030204" pitchFamily="18" charset="0"/>
                          </a:rPr>
                          <m:t>𝑆𝑆𝑃</m:t>
                        </m:r>
                      </m:sub>
                    </m:sSub>
                  </m:oMath>
                </a14:m>
                <a:endParaRPr lang="en-US" sz="2400" dirty="0"/>
              </a:p>
              <a:p>
                <a:pPr marL="0" indent="0">
                  <a:buNone/>
                </a:pPr>
                <a:endParaRPr lang="en-US" sz="2400" i="1" dirty="0"/>
              </a:p>
              <a:p>
                <a:pPr marL="0" indent="0">
                  <a:buNone/>
                </a:pPr>
                <a:r>
                  <a:rPr lang="en-US" sz="2400" i="1" dirty="0"/>
                  <a:t>where cars produced are in millions and GDPs are in trillion$</a:t>
                </a:r>
                <a:endParaRPr lang="en-US" sz="2400" dirty="0"/>
              </a:p>
              <a:p>
                <a:endParaRPr lang="en-US" sz="2400" dirty="0"/>
              </a:p>
              <a:p>
                <a:endParaRPr lang="en-US" sz="1800" dirty="0"/>
              </a:p>
              <a:p>
                <a:pPr lvl="8"/>
                <a:endParaRPr lang="en-US" sz="800" dirty="0"/>
              </a:p>
              <a:p>
                <a:endParaRPr lang="en-US" sz="1800" dirty="0"/>
              </a:p>
              <a:p>
                <a:endParaRPr lang="en-US" sz="1800" dirty="0"/>
              </a:p>
            </p:txBody>
          </p:sp>
        </mc:Choice>
        <mc:Fallback xmlns="">
          <p:sp>
            <p:nvSpPr>
              <p:cNvPr id="16" name="Content Placeholder 2">
                <a:extLst>
                  <a:ext uri="{FF2B5EF4-FFF2-40B4-BE49-F238E27FC236}">
                    <a16:creationId xmlns:a16="http://schemas.microsoft.com/office/drawing/2014/main" id="{39A37A3D-FE53-488D-9BFF-B0BD023D3859}"/>
                  </a:ext>
                </a:extLst>
              </p:cNvPr>
              <p:cNvSpPr>
                <a:spLocks noGrp="1" noRot="1" noChangeAspect="1" noMove="1" noResize="1" noEditPoints="1" noAdjustHandles="1" noChangeArrowheads="1" noChangeShapeType="1" noTextEdit="1"/>
              </p:cNvSpPr>
              <p:nvPr/>
            </p:nvSpPr>
            <p:spPr>
              <a:xfrm>
                <a:off x="173255" y="1435415"/>
                <a:ext cx="11473313" cy="3617847"/>
              </a:xfrm>
              <a:prstGeom prst="rect">
                <a:avLst/>
              </a:prstGeom>
              <a:blipFill>
                <a:blip r:embed="rId3"/>
                <a:stretch>
                  <a:fillRect l="-797" t="-2357"/>
                </a:stretch>
              </a:blipFill>
            </p:spPr>
            <p:txBody>
              <a:bodyPr/>
              <a:lstStyle/>
              <a:p>
                <a:r>
                  <a:rPr lang="en-US">
                    <a:noFill/>
                  </a:rPr>
                  <a:t> </a:t>
                </a:r>
              </a:p>
            </p:txBody>
          </p:sp>
        </mc:Fallback>
      </mc:AlternateContent>
      <p:sp>
        <p:nvSpPr>
          <p:cNvPr id="2" name="Slide Number Placeholder 1">
            <a:extLst>
              <a:ext uri="{FF2B5EF4-FFF2-40B4-BE49-F238E27FC236}">
                <a16:creationId xmlns:a16="http://schemas.microsoft.com/office/drawing/2014/main" xmlns="" id="{34540BF2-9695-4103-A5C1-8600AD2682E1}"/>
              </a:ext>
            </a:extLst>
          </p:cNvPr>
          <p:cNvSpPr>
            <a:spLocks noGrp="1"/>
          </p:cNvSpPr>
          <p:nvPr>
            <p:ph type="sldNum" sz="quarter" idx="12"/>
          </p:nvPr>
        </p:nvSpPr>
        <p:spPr/>
        <p:txBody>
          <a:bodyPr/>
          <a:lstStyle/>
          <a:p>
            <a:fld id="{C2CD8C25-5EBB-4A54-A168-3D2653839A14}" type="slidenum">
              <a:rPr lang="en-US" smtClean="0"/>
              <a:t>27</a:t>
            </a:fld>
            <a:endParaRPr lang="en-US"/>
          </a:p>
        </p:txBody>
      </p:sp>
      <p:sp>
        <p:nvSpPr>
          <p:cNvPr id="3" name="Footer Placeholder 2">
            <a:extLst>
              <a:ext uri="{FF2B5EF4-FFF2-40B4-BE49-F238E27FC236}">
                <a16:creationId xmlns:a16="http://schemas.microsoft.com/office/drawing/2014/main" xmlns="" id="{76E185B6-76F5-47F5-9AAF-0A8165DCDFFE}"/>
              </a:ext>
            </a:extLst>
          </p:cNvPr>
          <p:cNvSpPr>
            <a:spLocks noGrp="1"/>
          </p:cNvSpPr>
          <p:nvPr>
            <p:ph type="ftr" sz="quarter" idx="11"/>
          </p:nvPr>
        </p:nvSpPr>
        <p:spPr/>
        <p:txBody>
          <a:bodyPr/>
          <a:lstStyle/>
          <a:p>
            <a:r>
              <a:rPr lang="en-US"/>
              <a:t>GSCMI 2020 Conference, February 21, 2020</a:t>
            </a:r>
          </a:p>
        </p:txBody>
      </p:sp>
    </p:spTree>
    <p:extLst>
      <p:ext uri="{BB962C8B-B14F-4D97-AF65-F5344CB8AC3E}">
        <p14:creationId xmlns:p14="http://schemas.microsoft.com/office/powerpoint/2010/main" val="33304830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CB3B8B2-9FB2-4379-BE3E-7C926FA86D77}"/>
              </a:ext>
            </a:extLst>
          </p:cNvPr>
          <p:cNvSpPr>
            <a:spLocks noGrp="1"/>
          </p:cNvSpPr>
          <p:nvPr>
            <p:ph type="title"/>
          </p:nvPr>
        </p:nvSpPr>
        <p:spPr>
          <a:xfrm>
            <a:off x="909586" y="365125"/>
            <a:ext cx="10444213" cy="578151"/>
          </a:xfrm>
        </p:spPr>
        <p:txBody>
          <a:bodyPr>
            <a:normAutofit fontScale="90000"/>
          </a:bodyPr>
          <a:lstStyle/>
          <a:p>
            <a:r>
              <a:rPr lang="en-US" dirty="0"/>
              <a:t>EV demand in millions of units by SSP and by RCP</a:t>
            </a:r>
          </a:p>
        </p:txBody>
      </p:sp>
      <p:pic>
        <p:nvPicPr>
          <p:cNvPr id="4" name="Picture 3" descr="Table showing EV demand in millions of units by SSP and RCP">
            <a:extLst>
              <a:ext uri="{FF2B5EF4-FFF2-40B4-BE49-F238E27FC236}">
                <a16:creationId xmlns:a16="http://schemas.microsoft.com/office/drawing/2014/main" xmlns="" id="{6209DB6E-3320-4D9C-ACE2-1731BD0275EC}"/>
              </a:ext>
            </a:extLst>
          </p:cNvPr>
          <p:cNvPicPr>
            <a:picLocks noChangeAspect="1"/>
          </p:cNvPicPr>
          <p:nvPr/>
        </p:nvPicPr>
        <p:blipFill>
          <a:blip r:embed="rId2"/>
          <a:stretch>
            <a:fillRect/>
          </a:stretch>
        </p:blipFill>
        <p:spPr>
          <a:xfrm>
            <a:off x="1330582" y="1150218"/>
            <a:ext cx="9530835" cy="5596831"/>
          </a:xfrm>
          <a:prstGeom prst="rect">
            <a:avLst/>
          </a:prstGeom>
        </p:spPr>
      </p:pic>
      <p:sp>
        <p:nvSpPr>
          <p:cNvPr id="3" name="Slide Number Placeholder 2">
            <a:extLst>
              <a:ext uri="{FF2B5EF4-FFF2-40B4-BE49-F238E27FC236}">
                <a16:creationId xmlns:a16="http://schemas.microsoft.com/office/drawing/2014/main" xmlns="" id="{85E01866-273E-42CC-A33F-6390568C411F}"/>
              </a:ext>
            </a:extLst>
          </p:cNvPr>
          <p:cNvSpPr>
            <a:spLocks noGrp="1"/>
          </p:cNvSpPr>
          <p:nvPr>
            <p:ph type="sldNum" sz="quarter" idx="12"/>
          </p:nvPr>
        </p:nvSpPr>
        <p:spPr/>
        <p:txBody>
          <a:bodyPr/>
          <a:lstStyle/>
          <a:p>
            <a:fld id="{C2CD8C25-5EBB-4A54-A168-3D2653839A14}" type="slidenum">
              <a:rPr lang="en-US" smtClean="0"/>
              <a:t>28</a:t>
            </a:fld>
            <a:endParaRPr lang="en-US"/>
          </a:p>
        </p:txBody>
      </p:sp>
      <p:sp>
        <p:nvSpPr>
          <p:cNvPr id="5" name="Footer Placeholder 4">
            <a:extLst>
              <a:ext uri="{FF2B5EF4-FFF2-40B4-BE49-F238E27FC236}">
                <a16:creationId xmlns:a16="http://schemas.microsoft.com/office/drawing/2014/main" xmlns="" id="{CCBEE04E-C226-427B-A2E9-DE30C8B66C78}"/>
              </a:ext>
            </a:extLst>
          </p:cNvPr>
          <p:cNvSpPr>
            <a:spLocks noGrp="1"/>
          </p:cNvSpPr>
          <p:nvPr>
            <p:ph type="ftr" sz="quarter" idx="11"/>
          </p:nvPr>
        </p:nvSpPr>
        <p:spPr/>
        <p:txBody>
          <a:bodyPr/>
          <a:lstStyle/>
          <a:p>
            <a:r>
              <a:rPr lang="en-US"/>
              <a:t>GSCMI 2020 Conference, February 21, 2020</a:t>
            </a:r>
          </a:p>
        </p:txBody>
      </p:sp>
    </p:spTree>
    <p:extLst>
      <p:ext uri="{BB962C8B-B14F-4D97-AF65-F5344CB8AC3E}">
        <p14:creationId xmlns:p14="http://schemas.microsoft.com/office/powerpoint/2010/main" val="8308544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8BF034C-C3A2-4243-9238-D280C9CF3B0B}"/>
              </a:ext>
            </a:extLst>
          </p:cNvPr>
          <p:cNvSpPr>
            <a:spLocks noGrp="1"/>
          </p:cNvSpPr>
          <p:nvPr>
            <p:ph type="title"/>
          </p:nvPr>
        </p:nvSpPr>
        <p:spPr>
          <a:xfrm>
            <a:off x="789272" y="365126"/>
            <a:ext cx="10564528" cy="602214"/>
          </a:xfrm>
        </p:spPr>
        <p:txBody>
          <a:bodyPr>
            <a:normAutofit fontScale="90000"/>
          </a:bodyPr>
          <a:lstStyle/>
          <a:p>
            <a:r>
              <a:rPr lang="en-US" dirty="0"/>
              <a:t>EV Sales: Impact of RCP 2.6 vs baseline for SSP2</a:t>
            </a:r>
          </a:p>
        </p:txBody>
      </p:sp>
      <p:graphicFrame>
        <p:nvGraphicFramePr>
          <p:cNvPr id="5" name="Chart 4" descr="Chart for EV sales of SSP2">
            <a:extLst>
              <a:ext uri="{FF2B5EF4-FFF2-40B4-BE49-F238E27FC236}">
                <a16:creationId xmlns:a16="http://schemas.microsoft.com/office/drawing/2014/main" xmlns="" id="{622B6FC2-039B-4CB1-A54B-98577885EDA0}"/>
              </a:ext>
            </a:extLst>
          </p:cNvPr>
          <p:cNvGraphicFramePr/>
          <p:nvPr>
            <p:extLst>
              <p:ext uri="{D42A27DB-BD31-4B8C-83A1-F6EECF244321}">
                <p14:modId xmlns:p14="http://schemas.microsoft.com/office/powerpoint/2010/main" val="2974810195"/>
              </p:ext>
            </p:extLst>
          </p:nvPr>
        </p:nvGraphicFramePr>
        <p:xfrm>
          <a:off x="248117" y="1925187"/>
          <a:ext cx="5623294" cy="4066540"/>
        </p:xfrm>
        <a:graphic>
          <a:graphicData uri="http://schemas.openxmlformats.org/drawingml/2006/chart">
            <c:chart xmlns:c="http://schemas.openxmlformats.org/drawingml/2006/chart" xmlns:r="http://schemas.openxmlformats.org/officeDocument/2006/relationships" r:id="rId2"/>
          </a:graphicData>
        </a:graphic>
      </p:graphicFrame>
      <p:sp>
        <p:nvSpPr>
          <p:cNvPr id="3" name="Slide Number Placeholder 2">
            <a:extLst>
              <a:ext uri="{FF2B5EF4-FFF2-40B4-BE49-F238E27FC236}">
                <a16:creationId xmlns:a16="http://schemas.microsoft.com/office/drawing/2014/main" xmlns="" id="{96DB6289-1858-4317-83EA-D794C11EEAF6}"/>
              </a:ext>
            </a:extLst>
          </p:cNvPr>
          <p:cNvSpPr>
            <a:spLocks noGrp="1"/>
          </p:cNvSpPr>
          <p:nvPr>
            <p:ph type="sldNum" sz="quarter" idx="12"/>
          </p:nvPr>
        </p:nvSpPr>
        <p:spPr/>
        <p:txBody>
          <a:bodyPr/>
          <a:lstStyle/>
          <a:p>
            <a:fld id="{C2CD8C25-5EBB-4A54-A168-3D2653839A14}" type="slidenum">
              <a:rPr lang="en-US" smtClean="0"/>
              <a:t>29</a:t>
            </a:fld>
            <a:endParaRPr lang="en-US"/>
          </a:p>
        </p:txBody>
      </p:sp>
      <p:sp>
        <p:nvSpPr>
          <p:cNvPr id="6" name="Footer Placeholder 5">
            <a:extLst>
              <a:ext uri="{FF2B5EF4-FFF2-40B4-BE49-F238E27FC236}">
                <a16:creationId xmlns:a16="http://schemas.microsoft.com/office/drawing/2014/main" xmlns="" id="{F3DE33BF-EA82-4879-8AE6-F7FC8D57A50F}"/>
              </a:ext>
            </a:extLst>
          </p:cNvPr>
          <p:cNvSpPr>
            <a:spLocks noGrp="1"/>
          </p:cNvSpPr>
          <p:nvPr>
            <p:ph type="ftr" sz="quarter" idx="11"/>
          </p:nvPr>
        </p:nvSpPr>
        <p:spPr/>
        <p:txBody>
          <a:bodyPr/>
          <a:lstStyle/>
          <a:p>
            <a:r>
              <a:rPr lang="en-US"/>
              <a:t>GSCMI 2020 Conference, February 21, 2020</a:t>
            </a:r>
          </a:p>
        </p:txBody>
      </p:sp>
    </p:spTree>
    <p:extLst>
      <p:ext uri="{BB962C8B-B14F-4D97-AF65-F5344CB8AC3E}">
        <p14:creationId xmlns:p14="http://schemas.microsoft.com/office/powerpoint/2010/main" val="19833044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10C69C2-F9BC-45F7-97B1-EFFABFD44A32}"/>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xmlns="" id="{68F97039-CF4F-45C2-A496-7F0F4C8798B3}"/>
              </a:ext>
            </a:extLst>
          </p:cNvPr>
          <p:cNvSpPr>
            <a:spLocks noGrp="1"/>
          </p:cNvSpPr>
          <p:nvPr>
            <p:ph idx="1"/>
          </p:nvPr>
        </p:nvSpPr>
        <p:spPr/>
        <p:txBody>
          <a:bodyPr/>
          <a:lstStyle/>
          <a:p>
            <a:r>
              <a:rPr lang="en-US" dirty="0"/>
              <a:t>Center Goals</a:t>
            </a:r>
          </a:p>
          <a:p>
            <a:r>
              <a:rPr lang="en-US" dirty="0"/>
              <a:t>WHIN Supply Chain Project</a:t>
            </a:r>
          </a:p>
          <a:p>
            <a:r>
              <a:rPr lang="en-US" dirty="0"/>
              <a:t>DOE EV Demand Scenarios</a:t>
            </a:r>
          </a:p>
          <a:p>
            <a:r>
              <a:rPr lang="en-US" dirty="0"/>
              <a:t>Future Goals</a:t>
            </a:r>
          </a:p>
        </p:txBody>
      </p:sp>
      <p:sp>
        <p:nvSpPr>
          <p:cNvPr id="4" name="Slide Number Placeholder 3">
            <a:extLst>
              <a:ext uri="{FF2B5EF4-FFF2-40B4-BE49-F238E27FC236}">
                <a16:creationId xmlns:a16="http://schemas.microsoft.com/office/drawing/2014/main" xmlns="" id="{419B2B5E-220B-47BA-979C-F2158CD20478}"/>
              </a:ext>
            </a:extLst>
          </p:cNvPr>
          <p:cNvSpPr>
            <a:spLocks noGrp="1"/>
          </p:cNvSpPr>
          <p:nvPr>
            <p:ph type="sldNum" sz="quarter" idx="12"/>
          </p:nvPr>
        </p:nvSpPr>
        <p:spPr/>
        <p:txBody>
          <a:bodyPr/>
          <a:lstStyle/>
          <a:p>
            <a:fld id="{C2CD8C25-5EBB-4A54-A168-3D2653839A14}" type="slidenum">
              <a:rPr lang="en-US" smtClean="0"/>
              <a:t>3</a:t>
            </a:fld>
            <a:endParaRPr lang="en-US"/>
          </a:p>
        </p:txBody>
      </p:sp>
      <p:sp>
        <p:nvSpPr>
          <p:cNvPr id="5" name="Footer Placeholder 4">
            <a:extLst>
              <a:ext uri="{FF2B5EF4-FFF2-40B4-BE49-F238E27FC236}">
                <a16:creationId xmlns:a16="http://schemas.microsoft.com/office/drawing/2014/main" xmlns="" id="{AF14C0FF-1173-4F65-B770-9DCCD26E4C34}"/>
              </a:ext>
            </a:extLst>
          </p:cNvPr>
          <p:cNvSpPr>
            <a:spLocks noGrp="1"/>
          </p:cNvSpPr>
          <p:nvPr>
            <p:ph type="ftr" sz="quarter" idx="11"/>
          </p:nvPr>
        </p:nvSpPr>
        <p:spPr/>
        <p:txBody>
          <a:bodyPr/>
          <a:lstStyle/>
          <a:p>
            <a:r>
              <a:rPr lang="en-US"/>
              <a:t>GSCMI 2020 Conference, February 21, 2020</a:t>
            </a:r>
          </a:p>
        </p:txBody>
      </p:sp>
    </p:spTree>
    <p:extLst>
      <p:ext uri="{BB962C8B-B14F-4D97-AF65-F5344CB8AC3E}">
        <p14:creationId xmlns:p14="http://schemas.microsoft.com/office/powerpoint/2010/main" val="36914156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A610F6A-100E-4539-9FB9-C4F40685C529}"/>
              </a:ext>
            </a:extLst>
          </p:cNvPr>
          <p:cNvSpPr>
            <a:spLocks noGrp="1"/>
          </p:cNvSpPr>
          <p:nvPr>
            <p:ph type="title"/>
          </p:nvPr>
        </p:nvSpPr>
        <p:spPr/>
        <p:txBody>
          <a:bodyPr/>
          <a:lstStyle/>
          <a:p>
            <a:r>
              <a:rPr lang="en-US" dirty="0"/>
              <a:t>EV Sales: SSP and RCP impact for SSP5</a:t>
            </a:r>
          </a:p>
        </p:txBody>
      </p:sp>
      <p:graphicFrame>
        <p:nvGraphicFramePr>
          <p:cNvPr id="4" name="Chart 3" descr="Chart for EV sales of SSP5">
            <a:extLst>
              <a:ext uri="{FF2B5EF4-FFF2-40B4-BE49-F238E27FC236}">
                <a16:creationId xmlns:a16="http://schemas.microsoft.com/office/drawing/2014/main" xmlns="" id="{BE624777-1B77-46A4-BDE4-1050FB2468AB}"/>
              </a:ext>
            </a:extLst>
          </p:cNvPr>
          <p:cNvGraphicFramePr/>
          <p:nvPr>
            <p:extLst>
              <p:ext uri="{D42A27DB-BD31-4B8C-83A1-F6EECF244321}">
                <p14:modId xmlns:p14="http://schemas.microsoft.com/office/powerpoint/2010/main" val="4064058517"/>
              </p:ext>
            </p:extLst>
          </p:nvPr>
        </p:nvGraphicFramePr>
        <p:xfrm>
          <a:off x="688207" y="1958741"/>
          <a:ext cx="6213107" cy="4316931"/>
        </p:xfrm>
        <a:graphic>
          <a:graphicData uri="http://schemas.openxmlformats.org/drawingml/2006/chart">
            <c:chart xmlns:c="http://schemas.openxmlformats.org/drawingml/2006/chart" xmlns:r="http://schemas.openxmlformats.org/officeDocument/2006/relationships" r:id="rId2"/>
          </a:graphicData>
        </a:graphic>
      </p:graphicFrame>
      <p:sp>
        <p:nvSpPr>
          <p:cNvPr id="3" name="Slide Number Placeholder 2">
            <a:extLst>
              <a:ext uri="{FF2B5EF4-FFF2-40B4-BE49-F238E27FC236}">
                <a16:creationId xmlns:a16="http://schemas.microsoft.com/office/drawing/2014/main" xmlns="" id="{491DF8FB-CFE7-4CAF-A918-9E1D4BAE9711}"/>
              </a:ext>
            </a:extLst>
          </p:cNvPr>
          <p:cNvSpPr>
            <a:spLocks noGrp="1"/>
          </p:cNvSpPr>
          <p:nvPr>
            <p:ph type="sldNum" sz="quarter" idx="12"/>
          </p:nvPr>
        </p:nvSpPr>
        <p:spPr/>
        <p:txBody>
          <a:bodyPr/>
          <a:lstStyle/>
          <a:p>
            <a:fld id="{C2CD8C25-5EBB-4A54-A168-3D2653839A14}" type="slidenum">
              <a:rPr lang="en-US" smtClean="0"/>
              <a:t>30</a:t>
            </a:fld>
            <a:endParaRPr lang="en-US"/>
          </a:p>
        </p:txBody>
      </p:sp>
      <p:sp>
        <p:nvSpPr>
          <p:cNvPr id="5" name="Footer Placeholder 4">
            <a:extLst>
              <a:ext uri="{FF2B5EF4-FFF2-40B4-BE49-F238E27FC236}">
                <a16:creationId xmlns:a16="http://schemas.microsoft.com/office/drawing/2014/main" xmlns="" id="{D764C50E-12C6-4AA7-B709-37BD8D9E5B4A}"/>
              </a:ext>
            </a:extLst>
          </p:cNvPr>
          <p:cNvSpPr>
            <a:spLocks noGrp="1"/>
          </p:cNvSpPr>
          <p:nvPr>
            <p:ph type="ftr" sz="quarter" idx="11"/>
          </p:nvPr>
        </p:nvSpPr>
        <p:spPr/>
        <p:txBody>
          <a:bodyPr/>
          <a:lstStyle/>
          <a:p>
            <a:r>
              <a:rPr lang="en-US"/>
              <a:t>GSCMI 2020 Conference, February 21, 2020</a:t>
            </a:r>
          </a:p>
        </p:txBody>
      </p:sp>
    </p:spTree>
    <p:extLst>
      <p:ext uri="{BB962C8B-B14F-4D97-AF65-F5344CB8AC3E}">
        <p14:creationId xmlns:p14="http://schemas.microsoft.com/office/powerpoint/2010/main" val="26399386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C19CF9B-A84E-473E-BBD9-2DBD98281C4B}"/>
              </a:ext>
            </a:extLst>
          </p:cNvPr>
          <p:cNvSpPr>
            <a:spLocks noGrp="1"/>
          </p:cNvSpPr>
          <p:nvPr>
            <p:ph type="title"/>
          </p:nvPr>
        </p:nvSpPr>
        <p:spPr>
          <a:xfrm>
            <a:off x="317634" y="365126"/>
            <a:ext cx="11036166" cy="1194168"/>
          </a:xfrm>
        </p:spPr>
        <p:txBody>
          <a:bodyPr>
            <a:normAutofit fontScale="90000"/>
          </a:bodyPr>
          <a:lstStyle/>
          <a:p>
            <a:r>
              <a:rPr lang="en-US" dirty="0"/>
              <a:t>Note that SSP5 with RCP spans most of the initial forecasts</a:t>
            </a:r>
          </a:p>
        </p:txBody>
      </p:sp>
      <p:graphicFrame>
        <p:nvGraphicFramePr>
          <p:cNvPr id="4" name="Chart 3" descr="Chat comparing all companies and their SSP5 with RCP">
            <a:extLst>
              <a:ext uri="{FF2B5EF4-FFF2-40B4-BE49-F238E27FC236}">
                <a16:creationId xmlns:a16="http://schemas.microsoft.com/office/drawing/2014/main" xmlns="" id="{5A792804-68E9-49CD-B6B0-34A5B9D4335F}"/>
              </a:ext>
            </a:extLst>
          </p:cNvPr>
          <p:cNvGraphicFramePr/>
          <p:nvPr>
            <p:extLst>
              <p:ext uri="{D42A27DB-BD31-4B8C-83A1-F6EECF244321}">
                <p14:modId xmlns:p14="http://schemas.microsoft.com/office/powerpoint/2010/main" val="1095444963"/>
              </p:ext>
            </p:extLst>
          </p:nvPr>
        </p:nvGraphicFramePr>
        <p:xfrm>
          <a:off x="899962" y="1694046"/>
          <a:ext cx="9076623" cy="4735630"/>
        </p:xfrm>
        <a:graphic>
          <a:graphicData uri="http://schemas.openxmlformats.org/drawingml/2006/chart">
            <c:chart xmlns:c="http://schemas.openxmlformats.org/drawingml/2006/chart" xmlns:r="http://schemas.openxmlformats.org/officeDocument/2006/relationships" r:id="rId2"/>
          </a:graphicData>
        </a:graphic>
      </p:graphicFrame>
      <p:sp>
        <p:nvSpPr>
          <p:cNvPr id="3" name="Slide Number Placeholder 2">
            <a:extLst>
              <a:ext uri="{FF2B5EF4-FFF2-40B4-BE49-F238E27FC236}">
                <a16:creationId xmlns:a16="http://schemas.microsoft.com/office/drawing/2014/main" xmlns="" id="{85CD50CA-F70F-4F2F-A4F9-DB6524ACCF6B}"/>
              </a:ext>
            </a:extLst>
          </p:cNvPr>
          <p:cNvSpPr>
            <a:spLocks noGrp="1"/>
          </p:cNvSpPr>
          <p:nvPr>
            <p:ph type="sldNum" sz="quarter" idx="12"/>
          </p:nvPr>
        </p:nvSpPr>
        <p:spPr/>
        <p:txBody>
          <a:bodyPr/>
          <a:lstStyle/>
          <a:p>
            <a:fld id="{C2CD8C25-5EBB-4A54-A168-3D2653839A14}" type="slidenum">
              <a:rPr lang="en-US" smtClean="0"/>
              <a:t>31</a:t>
            </a:fld>
            <a:endParaRPr lang="en-US"/>
          </a:p>
        </p:txBody>
      </p:sp>
      <p:sp>
        <p:nvSpPr>
          <p:cNvPr id="5" name="Footer Placeholder 4">
            <a:extLst>
              <a:ext uri="{FF2B5EF4-FFF2-40B4-BE49-F238E27FC236}">
                <a16:creationId xmlns:a16="http://schemas.microsoft.com/office/drawing/2014/main" xmlns="" id="{009D1258-4EE1-4506-AB1B-D7DC0A135DCD}"/>
              </a:ext>
            </a:extLst>
          </p:cNvPr>
          <p:cNvSpPr>
            <a:spLocks noGrp="1"/>
          </p:cNvSpPr>
          <p:nvPr>
            <p:ph type="ftr" sz="quarter" idx="11"/>
          </p:nvPr>
        </p:nvSpPr>
        <p:spPr/>
        <p:txBody>
          <a:bodyPr/>
          <a:lstStyle/>
          <a:p>
            <a:r>
              <a:rPr lang="en-US"/>
              <a:t>GSCMI 2020 Conference, February 21, 2020</a:t>
            </a:r>
          </a:p>
        </p:txBody>
      </p:sp>
    </p:spTree>
    <p:extLst>
      <p:ext uri="{BB962C8B-B14F-4D97-AF65-F5344CB8AC3E}">
        <p14:creationId xmlns:p14="http://schemas.microsoft.com/office/powerpoint/2010/main" val="2275151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xmlns="" id="{19EE8B64-777D-4333-A3E0-7AD85664701D}"/>
              </a:ext>
            </a:extLst>
          </p:cNvPr>
          <p:cNvSpPr txBox="1"/>
          <p:nvPr/>
        </p:nvSpPr>
        <p:spPr>
          <a:xfrm>
            <a:off x="2479033" y="2514601"/>
            <a:ext cx="7191519" cy="2123658"/>
          </a:xfrm>
          <a:prstGeom prst="rect">
            <a:avLst/>
          </a:prstGeom>
          <a:noFill/>
        </p:spPr>
        <p:txBody>
          <a:bodyPr wrap="none" rtlCol="0">
            <a:spAutoFit/>
          </a:bodyPr>
          <a:lstStyle/>
          <a:p>
            <a:pPr algn="ctr"/>
            <a:r>
              <a:rPr lang="en-US" sz="4400" dirty="0">
                <a:solidFill>
                  <a:schemeClr val="bg1"/>
                </a:solidFill>
              </a:rPr>
              <a:t>Initial Research and Analysis </a:t>
            </a:r>
          </a:p>
          <a:p>
            <a:pPr algn="ctr"/>
            <a:r>
              <a:rPr lang="en-US" sz="4400" dirty="0">
                <a:solidFill>
                  <a:schemeClr val="bg1"/>
                </a:solidFill>
              </a:rPr>
              <a:t>on </a:t>
            </a:r>
          </a:p>
          <a:p>
            <a:pPr algn="ctr"/>
            <a:r>
              <a:rPr lang="en-US" sz="4400" dirty="0">
                <a:solidFill>
                  <a:schemeClr val="bg1"/>
                </a:solidFill>
              </a:rPr>
              <a:t>Electrochemical Graphitization</a:t>
            </a:r>
          </a:p>
        </p:txBody>
      </p:sp>
      <p:sp>
        <p:nvSpPr>
          <p:cNvPr id="7" name="Title 1">
            <a:extLst>
              <a:ext uri="{FF2B5EF4-FFF2-40B4-BE49-F238E27FC236}">
                <a16:creationId xmlns:a16="http://schemas.microsoft.com/office/drawing/2014/main" xmlns="" id="{0EA822F5-1133-4404-B7D7-8AAE62EE07EE}"/>
              </a:ext>
            </a:extLst>
          </p:cNvPr>
          <p:cNvSpPr>
            <a:spLocks noGrp="1"/>
          </p:cNvSpPr>
          <p:nvPr/>
        </p:nvSpPr>
        <p:spPr>
          <a:xfrm>
            <a:off x="1838425" y="628346"/>
            <a:ext cx="7559575" cy="444872"/>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t>EV battery types and composition</a:t>
            </a:r>
          </a:p>
        </p:txBody>
      </p:sp>
      <p:sp>
        <p:nvSpPr>
          <p:cNvPr id="16" name="Content Placeholder 2">
            <a:extLst>
              <a:ext uri="{FF2B5EF4-FFF2-40B4-BE49-F238E27FC236}">
                <a16:creationId xmlns:a16="http://schemas.microsoft.com/office/drawing/2014/main" xmlns="" id="{39A37A3D-FE53-488D-9BFF-B0BD023D3859}"/>
              </a:ext>
            </a:extLst>
          </p:cNvPr>
          <p:cNvSpPr>
            <a:spLocks noGrp="1"/>
          </p:cNvSpPr>
          <p:nvPr/>
        </p:nvSpPr>
        <p:spPr>
          <a:xfrm>
            <a:off x="1025092" y="1217597"/>
            <a:ext cx="9571116" cy="425187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t>Batteries used in EV range from NCA (Nickel-Cobalt-</a:t>
            </a:r>
            <a:r>
              <a:rPr lang="en-US" sz="1600" dirty="0" err="1"/>
              <a:t>Aluminium</a:t>
            </a:r>
            <a:r>
              <a:rPr lang="en-US" sz="1600" dirty="0"/>
              <a:t>) to different configurations of NMC (Nickel-Manganese-Cobalt).</a:t>
            </a:r>
          </a:p>
          <a:p>
            <a:r>
              <a:rPr lang="en-US" sz="1600" dirty="0"/>
              <a:t>Battery technology can be seen growing towards more Nickel and lesser Cobalt configurations, </a:t>
            </a:r>
            <a:r>
              <a:rPr lang="en-US" sz="1600" dirty="0" err="1"/>
              <a:t>i.e</a:t>
            </a:r>
            <a:r>
              <a:rPr lang="en-US" sz="1600" dirty="0"/>
              <a:t> from NMC111 </a:t>
            </a:r>
          </a:p>
          <a:p>
            <a:r>
              <a:rPr lang="en-US" sz="1600" dirty="0"/>
              <a:t>Assuming an average battery capacity of 64kWh to be used in an EV in future (providing ~270miles range), battery metal content (in kg) for each type of battery is calculated:</a:t>
            </a:r>
          </a:p>
          <a:p>
            <a:pPr marL="0" indent="0">
              <a:buNone/>
            </a:pPr>
            <a:endParaRPr lang="en-US" sz="1600" dirty="0"/>
          </a:p>
          <a:p>
            <a:endParaRPr lang="en-US" sz="1800" dirty="0"/>
          </a:p>
          <a:p>
            <a:pPr lvl="8"/>
            <a:endParaRPr lang="en-US" sz="800" dirty="0"/>
          </a:p>
          <a:p>
            <a:endParaRPr lang="en-US" sz="1800" dirty="0"/>
          </a:p>
          <a:p>
            <a:endParaRPr lang="en-US" sz="1800" dirty="0"/>
          </a:p>
        </p:txBody>
      </p:sp>
      <p:pic>
        <p:nvPicPr>
          <p:cNvPr id="10" name="Picture 9" descr="Table showing EV battery types and composition">
            <a:extLst>
              <a:ext uri="{FF2B5EF4-FFF2-40B4-BE49-F238E27FC236}">
                <a16:creationId xmlns:a16="http://schemas.microsoft.com/office/drawing/2014/main" xmlns="" id="{95EF3630-C4BA-4E7F-B4B8-E7C7EFFC2FA7}"/>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400476" y="3123399"/>
            <a:ext cx="8589755" cy="1992980"/>
          </a:xfrm>
          <a:prstGeom prst="rect">
            <a:avLst/>
          </a:prstGeom>
          <a:noFill/>
          <a:ln>
            <a:noFill/>
          </a:ln>
        </p:spPr>
      </p:pic>
      <p:sp>
        <p:nvSpPr>
          <p:cNvPr id="13" name="TextBox 4">
            <a:extLst>
              <a:ext uri="{FF2B5EF4-FFF2-40B4-BE49-F238E27FC236}">
                <a16:creationId xmlns:a16="http://schemas.microsoft.com/office/drawing/2014/main" xmlns="" id="{63D5D206-44A9-4B88-98EA-18A3A80A710A}"/>
              </a:ext>
            </a:extLst>
          </p:cNvPr>
          <p:cNvSpPr txBox="1"/>
          <p:nvPr/>
        </p:nvSpPr>
        <p:spPr>
          <a:xfrm>
            <a:off x="1557693" y="5814512"/>
            <a:ext cx="9220199"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t>Reference: </a:t>
            </a:r>
            <a:r>
              <a:rPr lang="en-US" sz="1200" u="sng" dirty="0">
                <a:hlinkClick r:id="rId4"/>
              </a:rPr>
              <a:t>https://publications.jrc.ec.europa.eu/repository/bitstream/JRC112285/jrc112285_cobalt.pdf</a:t>
            </a:r>
            <a:endParaRPr lang="en-US" sz="1200" u="sng" dirty="0"/>
          </a:p>
          <a:p>
            <a:r>
              <a:rPr lang="en-US" sz="1200" u="sng" dirty="0">
                <a:hlinkClick r:id="rId5"/>
              </a:rPr>
              <a:t>https://www.crugroup.com/knowledge-and-insights/insights/2018/nmc-811-adoption-in-the-auto-sector-hits-a-speed-bump/</a:t>
            </a:r>
            <a:endParaRPr lang="en-US" sz="1200" u="sng" dirty="0"/>
          </a:p>
          <a:p>
            <a:r>
              <a:rPr lang="en-US" sz="1200" u="sng" dirty="0"/>
              <a:t>http://publications.lib.chalmers.se/records/fulltext/230991/local_230991.pdf</a:t>
            </a:r>
          </a:p>
          <a:p>
            <a:endParaRPr lang="en-US" sz="1200" dirty="0"/>
          </a:p>
        </p:txBody>
      </p:sp>
      <p:sp>
        <p:nvSpPr>
          <p:cNvPr id="2" name="Slide Number Placeholder 1">
            <a:extLst>
              <a:ext uri="{FF2B5EF4-FFF2-40B4-BE49-F238E27FC236}">
                <a16:creationId xmlns:a16="http://schemas.microsoft.com/office/drawing/2014/main" xmlns="" id="{5EE16AAA-FACC-4FE5-A117-B2F5C71D9596}"/>
              </a:ext>
            </a:extLst>
          </p:cNvPr>
          <p:cNvSpPr>
            <a:spLocks noGrp="1"/>
          </p:cNvSpPr>
          <p:nvPr>
            <p:ph type="sldNum" sz="quarter" idx="12"/>
          </p:nvPr>
        </p:nvSpPr>
        <p:spPr/>
        <p:txBody>
          <a:bodyPr/>
          <a:lstStyle/>
          <a:p>
            <a:fld id="{C2CD8C25-5EBB-4A54-A168-3D2653839A14}" type="slidenum">
              <a:rPr lang="en-US" smtClean="0"/>
              <a:t>32</a:t>
            </a:fld>
            <a:endParaRPr lang="en-US"/>
          </a:p>
        </p:txBody>
      </p:sp>
      <p:sp>
        <p:nvSpPr>
          <p:cNvPr id="3" name="Footer Placeholder 2">
            <a:extLst>
              <a:ext uri="{FF2B5EF4-FFF2-40B4-BE49-F238E27FC236}">
                <a16:creationId xmlns:a16="http://schemas.microsoft.com/office/drawing/2014/main" xmlns="" id="{A41786EB-9685-44D8-904B-92654D6F80CF}"/>
              </a:ext>
            </a:extLst>
          </p:cNvPr>
          <p:cNvSpPr>
            <a:spLocks noGrp="1"/>
          </p:cNvSpPr>
          <p:nvPr>
            <p:ph type="ftr" sz="quarter" idx="11"/>
          </p:nvPr>
        </p:nvSpPr>
        <p:spPr/>
        <p:txBody>
          <a:bodyPr/>
          <a:lstStyle/>
          <a:p>
            <a:r>
              <a:rPr lang="en-US"/>
              <a:t>GSCMI 2020 Conference, February 21, 2020</a:t>
            </a:r>
          </a:p>
        </p:txBody>
      </p:sp>
    </p:spTree>
    <p:extLst>
      <p:ext uri="{BB962C8B-B14F-4D97-AF65-F5344CB8AC3E}">
        <p14:creationId xmlns:p14="http://schemas.microsoft.com/office/powerpoint/2010/main" val="40527983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CRU table">
            <a:extLst>
              <a:ext uri="{FF2B5EF4-FFF2-40B4-BE49-F238E27FC236}">
                <a16:creationId xmlns:a16="http://schemas.microsoft.com/office/drawing/2014/main" xmlns="" id="{16EE2477-99A3-4793-8D89-5354321A6F0E}"/>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36885" y="240633"/>
            <a:ext cx="10457848" cy="1361973"/>
          </a:xfrm>
          <a:prstGeom prst="rect">
            <a:avLst/>
          </a:prstGeom>
          <a:noFill/>
          <a:ln>
            <a:noFill/>
          </a:ln>
        </p:spPr>
      </p:pic>
      <p:pic>
        <p:nvPicPr>
          <p:cNvPr id="14" name="Picture 13" descr="Mckinsey table">
            <a:extLst>
              <a:ext uri="{FF2B5EF4-FFF2-40B4-BE49-F238E27FC236}">
                <a16:creationId xmlns:a16="http://schemas.microsoft.com/office/drawing/2014/main" xmlns="" id="{2BCDAFE6-C6B1-48A3-9267-53CB23C6A5F7}"/>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36884" y="1790299"/>
            <a:ext cx="10457849" cy="1183907"/>
          </a:xfrm>
          <a:prstGeom prst="rect">
            <a:avLst/>
          </a:prstGeom>
          <a:noFill/>
          <a:ln>
            <a:noFill/>
          </a:ln>
        </p:spPr>
      </p:pic>
      <p:pic>
        <p:nvPicPr>
          <p:cNvPr id="15" name="Picture 14" descr="IEA table">
            <a:extLst>
              <a:ext uri="{FF2B5EF4-FFF2-40B4-BE49-F238E27FC236}">
                <a16:creationId xmlns:a16="http://schemas.microsoft.com/office/drawing/2014/main" xmlns="" id="{8C32C9E0-B398-43D6-B044-3EAB47C8149E}"/>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433137" y="3287077"/>
            <a:ext cx="10361596" cy="644843"/>
          </a:xfrm>
          <a:prstGeom prst="rect">
            <a:avLst/>
          </a:prstGeom>
          <a:noFill/>
          <a:ln>
            <a:noFill/>
          </a:ln>
        </p:spPr>
      </p:pic>
      <p:pic>
        <p:nvPicPr>
          <p:cNvPr id="16" name="Picture 15" descr="BNEF (2018) table">
            <a:extLst>
              <a:ext uri="{FF2B5EF4-FFF2-40B4-BE49-F238E27FC236}">
                <a16:creationId xmlns:a16="http://schemas.microsoft.com/office/drawing/2014/main" xmlns="" id="{7C04A015-8E99-4C17-813B-63CE0F74D392}"/>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471638" y="4374598"/>
            <a:ext cx="10197965" cy="866358"/>
          </a:xfrm>
          <a:prstGeom prst="rect">
            <a:avLst/>
          </a:prstGeom>
          <a:noFill/>
          <a:ln>
            <a:noFill/>
          </a:ln>
        </p:spPr>
      </p:pic>
      <p:sp>
        <p:nvSpPr>
          <p:cNvPr id="9" name="TextBox 8">
            <a:extLst>
              <a:ext uri="{FF2B5EF4-FFF2-40B4-BE49-F238E27FC236}">
                <a16:creationId xmlns:a16="http://schemas.microsoft.com/office/drawing/2014/main" xmlns="" id="{03878CE0-8DF0-4887-98F1-54C611809A35}"/>
              </a:ext>
            </a:extLst>
          </p:cNvPr>
          <p:cNvSpPr txBox="1"/>
          <p:nvPr/>
        </p:nvSpPr>
        <p:spPr>
          <a:xfrm>
            <a:off x="914400" y="5779971"/>
            <a:ext cx="6680227" cy="523220"/>
          </a:xfrm>
          <a:prstGeom prst="rect">
            <a:avLst/>
          </a:prstGeom>
          <a:noFill/>
        </p:spPr>
        <p:txBody>
          <a:bodyPr wrap="none" rtlCol="0">
            <a:spAutoFit/>
          </a:bodyPr>
          <a:lstStyle/>
          <a:p>
            <a:r>
              <a:rPr lang="en-US" sz="2800" dirty="0"/>
              <a:t>Battery mix projections by different agencies</a:t>
            </a:r>
          </a:p>
        </p:txBody>
      </p:sp>
      <p:sp>
        <p:nvSpPr>
          <p:cNvPr id="2" name="Slide Number Placeholder 1">
            <a:extLst>
              <a:ext uri="{FF2B5EF4-FFF2-40B4-BE49-F238E27FC236}">
                <a16:creationId xmlns:a16="http://schemas.microsoft.com/office/drawing/2014/main" xmlns="" id="{2FAA621B-7C4F-4DA9-A588-6DD4FBE7ED6D}"/>
              </a:ext>
            </a:extLst>
          </p:cNvPr>
          <p:cNvSpPr>
            <a:spLocks noGrp="1"/>
          </p:cNvSpPr>
          <p:nvPr>
            <p:ph type="sldNum" sz="quarter" idx="12"/>
          </p:nvPr>
        </p:nvSpPr>
        <p:spPr/>
        <p:txBody>
          <a:bodyPr/>
          <a:lstStyle/>
          <a:p>
            <a:fld id="{C2CD8C25-5EBB-4A54-A168-3D2653839A14}" type="slidenum">
              <a:rPr lang="en-US" smtClean="0"/>
              <a:t>33</a:t>
            </a:fld>
            <a:endParaRPr lang="en-US"/>
          </a:p>
        </p:txBody>
      </p:sp>
      <p:sp>
        <p:nvSpPr>
          <p:cNvPr id="3" name="Footer Placeholder 2">
            <a:extLst>
              <a:ext uri="{FF2B5EF4-FFF2-40B4-BE49-F238E27FC236}">
                <a16:creationId xmlns:a16="http://schemas.microsoft.com/office/drawing/2014/main" xmlns="" id="{DE70D595-B877-45E6-906A-C46880A21849}"/>
              </a:ext>
            </a:extLst>
          </p:cNvPr>
          <p:cNvSpPr>
            <a:spLocks noGrp="1"/>
          </p:cNvSpPr>
          <p:nvPr>
            <p:ph type="ftr" sz="quarter" idx="11"/>
          </p:nvPr>
        </p:nvSpPr>
        <p:spPr/>
        <p:txBody>
          <a:bodyPr/>
          <a:lstStyle/>
          <a:p>
            <a:r>
              <a:rPr lang="en-US"/>
              <a:t>GSCMI 2020 Conference, February 21, 2020</a:t>
            </a:r>
          </a:p>
        </p:txBody>
      </p:sp>
    </p:spTree>
    <p:extLst>
      <p:ext uri="{BB962C8B-B14F-4D97-AF65-F5344CB8AC3E}">
        <p14:creationId xmlns:p14="http://schemas.microsoft.com/office/powerpoint/2010/main" val="28510512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descr="Chart for Cobalt in 64kWh battery">
            <a:extLst>
              <a:ext uri="{FF2B5EF4-FFF2-40B4-BE49-F238E27FC236}">
                <a16:creationId xmlns:a16="http://schemas.microsoft.com/office/drawing/2014/main" xmlns="" id="{35DDE07B-ABA4-4C84-9AEF-93F5940C7987}"/>
              </a:ext>
            </a:extLst>
          </p:cNvPr>
          <p:cNvGraphicFramePr/>
          <p:nvPr>
            <p:extLst>
              <p:ext uri="{D42A27DB-BD31-4B8C-83A1-F6EECF244321}">
                <p14:modId xmlns:p14="http://schemas.microsoft.com/office/powerpoint/2010/main" val="2605488386"/>
              </p:ext>
            </p:extLst>
          </p:nvPr>
        </p:nvGraphicFramePr>
        <p:xfrm>
          <a:off x="1193533" y="822959"/>
          <a:ext cx="7064943" cy="376829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Table 2">
            <a:extLst>
              <a:ext uri="{FF2B5EF4-FFF2-40B4-BE49-F238E27FC236}">
                <a16:creationId xmlns:a16="http://schemas.microsoft.com/office/drawing/2014/main" xmlns="" id="{983F9B17-A374-4985-927C-A53118F33EA7}"/>
              </a:ext>
            </a:extLst>
          </p:cNvPr>
          <p:cNvGraphicFramePr>
            <a:graphicFrameLocks noGrp="1"/>
          </p:cNvGraphicFramePr>
          <p:nvPr>
            <p:extLst/>
          </p:nvPr>
        </p:nvGraphicFramePr>
        <p:xfrm>
          <a:off x="1496728" y="4705742"/>
          <a:ext cx="7488457" cy="1382237"/>
        </p:xfrm>
        <a:graphic>
          <a:graphicData uri="http://schemas.openxmlformats.org/drawingml/2006/table">
            <a:tbl>
              <a:tblPr firstRow="1" firstCol="1" bandRow="1">
                <a:tableStyleId>{5C22544A-7EE6-4342-B048-85BDC9FD1C3A}</a:tableStyleId>
              </a:tblPr>
              <a:tblGrid>
                <a:gridCol w="2069481">
                  <a:extLst>
                    <a:ext uri="{9D8B030D-6E8A-4147-A177-3AD203B41FA5}">
                      <a16:colId xmlns:a16="http://schemas.microsoft.com/office/drawing/2014/main" xmlns="" val="2368206262"/>
                    </a:ext>
                  </a:extLst>
                </a:gridCol>
                <a:gridCol w="766474">
                  <a:extLst>
                    <a:ext uri="{9D8B030D-6E8A-4147-A177-3AD203B41FA5}">
                      <a16:colId xmlns:a16="http://schemas.microsoft.com/office/drawing/2014/main" xmlns="" val="2316469733"/>
                    </a:ext>
                  </a:extLst>
                </a:gridCol>
                <a:gridCol w="843122">
                  <a:extLst>
                    <a:ext uri="{9D8B030D-6E8A-4147-A177-3AD203B41FA5}">
                      <a16:colId xmlns:a16="http://schemas.microsoft.com/office/drawing/2014/main" xmlns="" val="1200687847"/>
                    </a:ext>
                  </a:extLst>
                </a:gridCol>
                <a:gridCol w="791172">
                  <a:extLst>
                    <a:ext uri="{9D8B030D-6E8A-4147-A177-3AD203B41FA5}">
                      <a16:colId xmlns:a16="http://schemas.microsoft.com/office/drawing/2014/main" xmlns="" val="827191518"/>
                    </a:ext>
                  </a:extLst>
                </a:gridCol>
                <a:gridCol w="754552">
                  <a:extLst>
                    <a:ext uri="{9D8B030D-6E8A-4147-A177-3AD203B41FA5}">
                      <a16:colId xmlns:a16="http://schemas.microsoft.com/office/drawing/2014/main" xmlns="" val="3626826973"/>
                    </a:ext>
                  </a:extLst>
                </a:gridCol>
                <a:gridCol w="754552">
                  <a:extLst>
                    <a:ext uri="{9D8B030D-6E8A-4147-A177-3AD203B41FA5}">
                      <a16:colId xmlns:a16="http://schemas.microsoft.com/office/drawing/2014/main" xmlns="" val="2508421155"/>
                    </a:ext>
                  </a:extLst>
                </a:gridCol>
                <a:gridCol w="754552">
                  <a:extLst>
                    <a:ext uri="{9D8B030D-6E8A-4147-A177-3AD203B41FA5}">
                      <a16:colId xmlns:a16="http://schemas.microsoft.com/office/drawing/2014/main" xmlns="" val="1870450178"/>
                    </a:ext>
                  </a:extLst>
                </a:gridCol>
                <a:gridCol w="754552">
                  <a:extLst>
                    <a:ext uri="{9D8B030D-6E8A-4147-A177-3AD203B41FA5}">
                      <a16:colId xmlns:a16="http://schemas.microsoft.com/office/drawing/2014/main" xmlns="" val="4275342245"/>
                    </a:ext>
                  </a:extLst>
                </a:gridCol>
              </a:tblGrid>
              <a:tr h="677349">
                <a:tc>
                  <a:txBody>
                    <a:bodyPr/>
                    <a:lstStyle/>
                    <a:p>
                      <a:pPr marL="0" marR="0" algn="ctr">
                        <a:lnSpc>
                          <a:spcPct val="107000"/>
                        </a:lnSpc>
                        <a:spcBef>
                          <a:spcPts val="0"/>
                        </a:spcBef>
                        <a:spcAft>
                          <a:spcPts val="0"/>
                        </a:spcAft>
                      </a:pPr>
                      <a:r>
                        <a:rPr lang="en-US" sz="1800" dirty="0">
                          <a:effectLst/>
                        </a:rPr>
                        <a:t>Year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800">
                          <a:effectLst/>
                        </a:rPr>
                        <a:t>2020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800">
                          <a:effectLst/>
                        </a:rPr>
                        <a:t>2025</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800">
                          <a:effectLst/>
                        </a:rPr>
                        <a:t>2030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800">
                          <a:effectLst/>
                        </a:rPr>
                        <a:t>2035</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800">
                          <a:effectLst/>
                        </a:rPr>
                        <a:t>2040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800">
                          <a:effectLst/>
                        </a:rPr>
                        <a:t>2045</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800">
                          <a:effectLst/>
                        </a:rPr>
                        <a:t>2050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xmlns="" val="3655456943"/>
                  </a:ext>
                </a:extLst>
              </a:tr>
              <a:tr h="704888">
                <a:tc>
                  <a:txBody>
                    <a:bodyPr/>
                    <a:lstStyle/>
                    <a:p>
                      <a:pPr marL="0" marR="0">
                        <a:lnSpc>
                          <a:spcPct val="107000"/>
                        </a:lnSpc>
                        <a:spcBef>
                          <a:spcPts val="0"/>
                        </a:spcBef>
                        <a:spcAft>
                          <a:spcPts val="0"/>
                        </a:spcAft>
                      </a:pPr>
                      <a:r>
                        <a:rPr lang="en-US" sz="1800">
                          <a:effectLst/>
                        </a:rPr>
                        <a:t>Cobalt per battery (kg)</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800" dirty="0">
                          <a:effectLst/>
                        </a:rPr>
                        <a:t>8.59</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800" dirty="0">
                          <a:effectLst/>
                        </a:rPr>
                        <a:t>7.635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800" dirty="0">
                          <a:effectLst/>
                        </a:rPr>
                        <a:t>6.68</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800" dirty="0">
                          <a:effectLst/>
                        </a:rPr>
                        <a:t>5.725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800" dirty="0">
                          <a:effectLst/>
                        </a:rPr>
                        <a:t>4.77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800" dirty="0">
                          <a:effectLst/>
                        </a:rPr>
                        <a:t>3.815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800" dirty="0">
                          <a:effectLst/>
                        </a:rPr>
                        <a:t>2.86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xmlns="" val="2418075254"/>
                  </a:ext>
                </a:extLst>
              </a:tr>
            </a:tbl>
          </a:graphicData>
        </a:graphic>
      </p:graphicFrame>
      <p:sp>
        <p:nvSpPr>
          <p:cNvPr id="4" name="TextBox 3">
            <a:extLst>
              <a:ext uri="{FF2B5EF4-FFF2-40B4-BE49-F238E27FC236}">
                <a16:creationId xmlns:a16="http://schemas.microsoft.com/office/drawing/2014/main" xmlns="" id="{8068EA03-E083-476B-B550-327A9C74C548}"/>
              </a:ext>
            </a:extLst>
          </p:cNvPr>
          <p:cNvSpPr txBox="1"/>
          <p:nvPr/>
        </p:nvSpPr>
        <p:spPr>
          <a:xfrm>
            <a:off x="7998593" y="1410101"/>
            <a:ext cx="3764172" cy="646331"/>
          </a:xfrm>
          <a:prstGeom prst="rect">
            <a:avLst/>
          </a:prstGeom>
          <a:noFill/>
        </p:spPr>
        <p:txBody>
          <a:bodyPr wrap="none" rtlCol="0">
            <a:spAutoFit/>
          </a:bodyPr>
          <a:lstStyle/>
          <a:p>
            <a:r>
              <a:rPr lang="en-US" dirty="0"/>
              <a:t>Cobalt per EV is expected to decrease </a:t>
            </a:r>
          </a:p>
          <a:p>
            <a:r>
              <a:rPr lang="en-US" dirty="0"/>
              <a:t>given technology shifts</a:t>
            </a:r>
          </a:p>
        </p:txBody>
      </p:sp>
      <p:sp>
        <p:nvSpPr>
          <p:cNvPr id="5" name="Slide Number Placeholder 4">
            <a:extLst>
              <a:ext uri="{FF2B5EF4-FFF2-40B4-BE49-F238E27FC236}">
                <a16:creationId xmlns:a16="http://schemas.microsoft.com/office/drawing/2014/main" xmlns="" id="{CAD8D4D8-6A84-4BBF-A0B6-8FAE96170E8D}"/>
              </a:ext>
            </a:extLst>
          </p:cNvPr>
          <p:cNvSpPr>
            <a:spLocks noGrp="1"/>
          </p:cNvSpPr>
          <p:nvPr>
            <p:ph type="sldNum" sz="quarter" idx="12"/>
          </p:nvPr>
        </p:nvSpPr>
        <p:spPr/>
        <p:txBody>
          <a:bodyPr/>
          <a:lstStyle/>
          <a:p>
            <a:fld id="{C2CD8C25-5EBB-4A54-A168-3D2653839A14}" type="slidenum">
              <a:rPr lang="en-US" smtClean="0"/>
              <a:t>34</a:t>
            </a:fld>
            <a:endParaRPr lang="en-US"/>
          </a:p>
        </p:txBody>
      </p:sp>
      <p:sp>
        <p:nvSpPr>
          <p:cNvPr id="6" name="Footer Placeholder 5">
            <a:extLst>
              <a:ext uri="{FF2B5EF4-FFF2-40B4-BE49-F238E27FC236}">
                <a16:creationId xmlns:a16="http://schemas.microsoft.com/office/drawing/2014/main" xmlns="" id="{00DC8DB7-8746-4078-A7E7-792B3C9740BA}"/>
              </a:ext>
            </a:extLst>
          </p:cNvPr>
          <p:cNvSpPr>
            <a:spLocks noGrp="1"/>
          </p:cNvSpPr>
          <p:nvPr>
            <p:ph type="ftr" sz="quarter" idx="11"/>
          </p:nvPr>
        </p:nvSpPr>
        <p:spPr/>
        <p:txBody>
          <a:bodyPr/>
          <a:lstStyle/>
          <a:p>
            <a:r>
              <a:rPr lang="en-US"/>
              <a:t>GSCMI 2020 Conference, February 21, 2020</a:t>
            </a:r>
          </a:p>
        </p:txBody>
      </p:sp>
    </p:spTree>
    <p:extLst>
      <p:ext uri="{BB962C8B-B14F-4D97-AF65-F5344CB8AC3E}">
        <p14:creationId xmlns:p14="http://schemas.microsoft.com/office/powerpoint/2010/main" val="9245676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able showing year and Co Battery market share">
            <a:extLst>
              <a:ext uri="{FF2B5EF4-FFF2-40B4-BE49-F238E27FC236}">
                <a16:creationId xmlns:a16="http://schemas.microsoft.com/office/drawing/2014/main" xmlns="" id="{702B29DB-9487-4003-B7D6-AC10BAC1EF0B}"/>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866272" y="697833"/>
            <a:ext cx="10255719" cy="1410100"/>
          </a:xfrm>
          <a:prstGeom prst="rect">
            <a:avLst/>
          </a:prstGeom>
          <a:noFill/>
          <a:ln>
            <a:noFill/>
          </a:ln>
        </p:spPr>
      </p:pic>
      <p:graphicFrame>
        <p:nvGraphicFramePr>
          <p:cNvPr id="3" name="Table 2" descr="Table showing US GDP/ Global GDP">
            <a:extLst>
              <a:ext uri="{FF2B5EF4-FFF2-40B4-BE49-F238E27FC236}">
                <a16:creationId xmlns:a16="http://schemas.microsoft.com/office/drawing/2014/main" xmlns="" id="{C26C876E-E6AB-425C-AC93-F9CB465841C5}"/>
              </a:ext>
            </a:extLst>
          </p:cNvPr>
          <p:cNvGraphicFramePr>
            <a:graphicFrameLocks noGrp="1"/>
          </p:cNvGraphicFramePr>
          <p:nvPr>
            <p:extLst>
              <p:ext uri="{D42A27DB-BD31-4B8C-83A1-F6EECF244321}">
                <p14:modId xmlns:p14="http://schemas.microsoft.com/office/powerpoint/2010/main" val="3875277193"/>
              </p:ext>
            </p:extLst>
          </p:nvPr>
        </p:nvGraphicFramePr>
        <p:xfrm>
          <a:off x="866271" y="2748013"/>
          <a:ext cx="10255719" cy="1819175"/>
        </p:xfrm>
        <a:graphic>
          <a:graphicData uri="http://schemas.openxmlformats.org/drawingml/2006/table">
            <a:tbl>
              <a:tblPr firstRow="1" firstCol="1" bandRow="1">
                <a:tableStyleId>{5C22544A-7EE6-4342-B048-85BDC9FD1C3A}</a:tableStyleId>
              </a:tblPr>
              <a:tblGrid>
                <a:gridCol w="2651964">
                  <a:extLst>
                    <a:ext uri="{9D8B030D-6E8A-4147-A177-3AD203B41FA5}">
                      <a16:colId xmlns:a16="http://schemas.microsoft.com/office/drawing/2014/main" xmlns="" val="911807525"/>
                    </a:ext>
                  </a:extLst>
                </a:gridCol>
                <a:gridCol w="937209">
                  <a:extLst>
                    <a:ext uri="{9D8B030D-6E8A-4147-A177-3AD203B41FA5}">
                      <a16:colId xmlns:a16="http://schemas.microsoft.com/office/drawing/2014/main" xmlns="" val="1036544793"/>
                    </a:ext>
                  </a:extLst>
                </a:gridCol>
                <a:gridCol w="1111091">
                  <a:extLst>
                    <a:ext uri="{9D8B030D-6E8A-4147-A177-3AD203B41FA5}">
                      <a16:colId xmlns:a16="http://schemas.microsoft.com/office/drawing/2014/main" xmlns="" val="3698820294"/>
                    </a:ext>
                  </a:extLst>
                </a:gridCol>
                <a:gridCol w="1111091">
                  <a:extLst>
                    <a:ext uri="{9D8B030D-6E8A-4147-A177-3AD203B41FA5}">
                      <a16:colId xmlns:a16="http://schemas.microsoft.com/office/drawing/2014/main" xmlns="" val="511862386"/>
                    </a:ext>
                  </a:extLst>
                </a:gridCol>
                <a:gridCol w="1111091">
                  <a:extLst>
                    <a:ext uri="{9D8B030D-6E8A-4147-A177-3AD203B41FA5}">
                      <a16:colId xmlns:a16="http://schemas.microsoft.com/office/drawing/2014/main" xmlns="" val="1018126623"/>
                    </a:ext>
                  </a:extLst>
                </a:gridCol>
                <a:gridCol w="1111091">
                  <a:extLst>
                    <a:ext uri="{9D8B030D-6E8A-4147-A177-3AD203B41FA5}">
                      <a16:colId xmlns:a16="http://schemas.microsoft.com/office/drawing/2014/main" xmlns="" val="2765172432"/>
                    </a:ext>
                  </a:extLst>
                </a:gridCol>
                <a:gridCol w="1111091">
                  <a:extLst>
                    <a:ext uri="{9D8B030D-6E8A-4147-A177-3AD203B41FA5}">
                      <a16:colId xmlns:a16="http://schemas.microsoft.com/office/drawing/2014/main" xmlns="" val="3359378447"/>
                    </a:ext>
                  </a:extLst>
                </a:gridCol>
                <a:gridCol w="1111091">
                  <a:extLst>
                    <a:ext uri="{9D8B030D-6E8A-4147-A177-3AD203B41FA5}">
                      <a16:colId xmlns:a16="http://schemas.microsoft.com/office/drawing/2014/main" xmlns="" val="2772680484"/>
                    </a:ext>
                  </a:extLst>
                </a:gridCol>
              </a:tblGrid>
              <a:tr h="363835">
                <a:tc>
                  <a:txBody>
                    <a:bodyPr/>
                    <a:lstStyle/>
                    <a:p>
                      <a:pPr marL="0" marR="0">
                        <a:lnSpc>
                          <a:spcPct val="107000"/>
                        </a:lnSpc>
                        <a:spcBef>
                          <a:spcPts val="0"/>
                        </a:spcBef>
                        <a:spcAft>
                          <a:spcPts val="0"/>
                        </a:spcAft>
                      </a:pPr>
                      <a:r>
                        <a:rPr lang="en-US" sz="1800" dirty="0">
                          <a:effectLst/>
                        </a:rPr>
                        <a:t>US GDP/ Global GDP</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800">
                          <a:effectLst/>
                        </a:rPr>
                        <a:t>0.170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800">
                          <a:effectLst/>
                        </a:rPr>
                        <a:t>0.158</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800">
                          <a:effectLst/>
                        </a:rPr>
                        <a:t>0.148</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800">
                          <a:effectLst/>
                        </a:rPr>
                        <a:t>0.139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800">
                          <a:effectLst/>
                        </a:rPr>
                        <a:t>0.132</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800">
                          <a:effectLst/>
                        </a:rPr>
                        <a:t>0.125</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800">
                          <a:effectLst/>
                        </a:rPr>
                        <a:t>0.119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xmlns="" val="2045177216"/>
                  </a:ext>
                </a:extLst>
              </a:tr>
              <a:tr h="363835">
                <a:tc>
                  <a:txBody>
                    <a:bodyPr/>
                    <a:lstStyle/>
                    <a:p>
                      <a:pPr marL="0" marR="0">
                        <a:lnSpc>
                          <a:spcPct val="107000"/>
                        </a:lnSpc>
                        <a:spcBef>
                          <a:spcPts val="0"/>
                        </a:spcBef>
                        <a:spcAft>
                          <a:spcPts val="0"/>
                        </a:spcAft>
                      </a:pPr>
                      <a:r>
                        <a:rPr lang="en-US" sz="1800">
                          <a:effectLst/>
                        </a:rPr>
                        <a:t>Year</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800">
                          <a:effectLst/>
                        </a:rPr>
                        <a:t>2020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800">
                          <a:effectLst/>
                        </a:rPr>
                        <a:t>2025</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800">
                          <a:effectLst/>
                        </a:rPr>
                        <a:t>2030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800">
                          <a:effectLst/>
                        </a:rPr>
                        <a:t>2035</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800">
                          <a:effectLst/>
                        </a:rPr>
                        <a:t>2040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800">
                          <a:effectLst/>
                        </a:rPr>
                        <a:t>2045</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800">
                          <a:effectLst/>
                        </a:rPr>
                        <a:t>2050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xmlns="" val="446931417"/>
                  </a:ext>
                </a:extLst>
              </a:tr>
              <a:tr h="363835">
                <a:tc>
                  <a:txBody>
                    <a:bodyPr/>
                    <a:lstStyle/>
                    <a:p>
                      <a:pPr marL="0" marR="0">
                        <a:lnSpc>
                          <a:spcPct val="107000"/>
                        </a:lnSpc>
                        <a:spcBef>
                          <a:spcPts val="0"/>
                        </a:spcBef>
                        <a:spcAft>
                          <a:spcPts val="0"/>
                        </a:spcAft>
                      </a:pPr>
                      <a:r>
                        <a:rPr lang="en-US" sz="1800">
                          <a:effectLst/>
                        </a:rPr>
                        <a:t>low supply (k.tons)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800">
                          <a:effectLst/>
                        </a:rPr>
                        <a:t>9.875</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800">
                          <a:effectLst/>
                        </a:rPr>
                        <a:t>15.494</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800">
                          <a:effectLst/>
                        </a:rPr>
                        <a:t>15.280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800">
                          <a:effectLst/>
                        </a:rPr>
                        <a:t>18.918</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800">
                          <a:effectLst/>
                        </a:rPr>
                        <a:t>21.620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800">
                          <a:effectLst/>
                        </a:rPr>
                        <a:t>24.323</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800" dirty="0">
                          <a:effectLst/>
                        </a:rPr>
                        <a:t>27.025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xmlns="" val="87785085"/>
                  </a:ext>
                </a:extLst>
              </a:tr>
              <a:tr h="363835">
                <a:tc>
                  <a:txBody>
                    <a:bodyPr/>
                    <a:lstStyle/>
                    <a:p>
                      <a:pPr marL="0" marR="0">
                        <a:lnSpc>
                          <a:spcPct val="107000"/>
                        </a:lnSpc>
                        <a:spcBef>
                          <a:spcPts val="0"/>
                        </a:spcBef>
                        <a:spcAft>
                          <a:spcPts val="0"/>
                        </a:spcAft>
                      </a:pPr>
                      <a:r>
                        <a:rPr lang="en-US" sz="1800">
                          <a:effectLst/>
                        </a:rPr>
                        <a:t>high supply (k.tons)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800">
                          <a:effectLst/>
                        </a:rPr>
                        <a:t>13.049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800">
                          <a:effectLst/>
                        </a:rPr>
                        <a:t>18.844</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800" dirty="0">
                          <a:effectLst/>
                        </a:rPr>
                        <a:t>19.198</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800">
                          <a:effectLst/>
                        </a:rPr>
                        <a:t>23.222</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800" dirty="0">
                          <a:effectLst/>
                        </a:rPr>
                        <a:t>26.296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800" dirty="0">
                          <a:effectLst/>
                        </a:rPr>
                        <a:t>29.371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800" dirty="0">
                          <a:effectLst/>
                        </a:rPr>
                        <a:t>32.445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xmlns="" val="1177405857"/>
                  </a:ext>
                </a:extLst>
              </a:tr>
              <a:tr h="363835">
                <a:tc>
                  <a:txBody>
                    <a:bodyPr/>
                    <a:lstStyle/>
                    <a:p>
                      <a:pPr marL="0" marR="0">
                        <a:lnSpc>
                          <a:spcPct val="107000"/>
                        </a:lnSpc>
                        <a:spcBef>
                          <a:spcPts val="0"/>
                        </a:spcBef>
                        <a:spcAft>
                          <a:spcPts val="0"/>
                        </a:spcAft>
                      </a:pPr>
                      <a:r>
                        <a:rPr lang="en-US" sz="1800">
                          <a:effectLst/>
                        </a:rPr>
                        <a:t>Average supply (k.tons)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800">
                          <a:effectLst/>
                        </a:rPr>
                        <a:t>11.462</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800">
                          <a:effectLst/>
                        </a:rPr>
                        <a:t>17.169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800">
                          <a:effectLst/>
                        </a:rPr>
                        <a:t>17.239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800" dirty="0">
                          <a:effectLst/>
                        </a:rPr>
                        <a:t>21.070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800" dirty="0">
                          <a:effectLst/>
                        </a:rPr>
                        <a:t>23.958</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800">
                          <a:effectLst/>
                        </a:rPr>
                        <a:t>26.847</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800" dirty="0">
                          <a:effectLst/>
                        </a:rPr>
                        <a:t>29.735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xmlns="" val="1617867707"/>
                  </a:ext>
                </a:extLst>
              </a:tr>
            </a:tbl>
          </a:graphicData>
        </a:graphic>
      </p:graphicFrame>
      <p:sp>
        <p:nvSpPr>
          <p:cNvPr id="4" name="Slide Number Placeholder 3">
            <a:extLst>
              <a:ext uri="{FF2B5EF4-FFF2-40B4-BE49-F238E27FC236}">
                <a16:creationId xmlns:a16="http://schemas.microsoft.com/office/drawing/2014/main" xmlns="" id="{EE1D9964-BF95-4283-8087-FC106E9822AC}"/>
              </a:ext>
            </a:extLst>
          </p:cNvPr>
          <p:cNvSpPr>
            <a:spLocks noGrp="1"/>
          </p:cNvSpPr>
          <p:nvPr>
            <p:ph type="sldNum" sz="quarter" idx="12"/>
          </p:nvPr>
        </p:nvSpPr>
        <p:spPr/>
        <p:txBody>
          <a:bodyPr/>
          <a:lstStyle/>
          <a:p>
            <a:fld id="{C2CD8C25-5EBB-4A54-A168-3D2653839A14}" type="slidenum">
              <a:rPr lang="en-US" smtClean="0"/>
              <a:t>35</a:t>
            </a:fld>
            <a:endParaRPr lang="en-US"/>
          </a:p>
        </p:txBody>
      </p:sp>
      <p:sp>
        <p:nvSpPr>
          <p:cNvPr id="5" name="Footer Placeholder 4">
            <a:extLst>
              <a:ext uri="{FF2B5EF4-FFF2-40B4-BE49-F238E27FC236}">
                <a16:creationId xmlns:a16="http://schemas.microsoft.com/office/drawing/2014/main" xmlns="" id="{26686CFF-E8DE-45EC-B7DE-4C09D73B5994}"/>
              </a:ext>
            </a:extLst>
          </p:cNvPr>
          <p:cNvSpPr>
            <a:spLocks noGrp="1"/>
          </p:cNvSpPr>
          <p:nvPr>
            <p:ph type="ftr" sz="quarter" idx="11"/>
          </p:nvPr>
        </p:nvSpPr>
        <p:spPr/>
        <p:txBody>
          <a:bodyPr/>
          <a:lstStyle/>
          <a:p>
            <a:r>
              <a:rPr lang="en-US"/>
              <a:t>GSCMI 2020 Conference, February 21, 2020</a:t>
            </a:r>
          </a:p>
        </p:txBody>
      </p:sp>
    </p:spTree>
    <p:extLst>
      <p:ext uri="{BB962C8B-B14F-4D97-AF65-F5344CB8AC3E}">
        <p14:creationId xmlns:p14="http://schemas.microsoft.com/office/powerpoint/2010/main" val="9879858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descr="Chart showing Insufficient supply for few of the SSP scenarios">
            <a:extLst>
              <a:ext uri="{FF2B5EF4-FFF2-40B4-BE49-F238E27FC236}">
                <a16:creationId xmlns:a16="http://schemas.microsoft.com/office/drawing/2014/main" xmlns="" id="{3434F4D4-F952-4D9D-B81F-20873F292E56}"/>
              </a:ext>
            </a:extLst>
          </p:cNvPr>
          <p:cNvGraphicFramePr/>
          <p:nvPr>
            <p:extLst>
              <p:ext uri="{D42A27DB-BD31-4B8C-83A1-F6EECF244321}">
                <p14:modId xmlns:p14="http://schemas.microsoft.com/office/powerpoint/2010/main" val="2085697513"/>
              </p:ext>
            </p:extLst>
          </p:nvPr>
        </p:nvGraphicFramePr>
        <p:xfrm>
          <a:off x="789272" y="909587"/>
          <a:ext cx="9784080" cy="5346834"/>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xmlns="" id="{F4C18273-9826-41B8-86A8-2910FBA2D0FF}"/>
              </a:ext>
            </a:extLst>
          </p:cNvPr>
          <p:cNvSpPr txBox="1"/>
          <p:nvPr/>
        </p:nvSpPr>
        <p:spPr>
          <a:xfrm>
            <a:off x="1915427" y="409074"/>
            <a:ext cx="5201937" cy="369332"/>
          </a:xfrm>
          <a:prstGeom prst="rect">
            <a:avLst/>
          </a:prstGeom>
          <a:noFill/>
        </p:spPr>
        <p:txBody>
          <a:bodyPr wrap="none" rtlCol="0">
            <a:spAutoFit/>
          </a:bodyPr>
          <a:lstStyle/>
          <a:p>
            <a:r>
              <a:rPr lang="en-US" dirty="0"/>
              <a:t>Insufficient Cobalt supply for few of the SSP scenarios</a:t>
            </a:r>
          </a:p>
        </p:txBody>
      </p:sp>
      <p:sp>
        <p:nvSpPr>
          <p:cNvPr id="4" name="Slide Number Placeholder 3">
            <a:extLst>
              <a:ext uri="{FF2B5EF4-FFF2-40B4-BE49-F238E27FC236}">
                <a16:creationId xmlns:a16="http://schemas.microsoft.com/office/drawing/2014/main" xmlns="" id="{07BF887E-654F-4B36-80FD-E7F914EE3FEF}"/>
              </a:ext>
            </a:extLst>
          </p:cNvPr>
          <p:cNvSpPr>
            <a:spLocks noGrp="1"/>
          </p:cNvSpPr>
          <p:nvPr>
            <p:ph type="sldNum" sz="quarter" idx="12"/>
          </p:nvPr>
        </p:nvSpPr>
        <p:spPr/>
        <p:txBody>
          <a:bodyPr/>
          <a:lstStyle/>
          <a:p>
            <a:fld id="{C2CD8C25-5EBB-4A54-A168-3D2653839A14}" type="slidenum">
              <a:rPr lang="en-US" smtClean="0"/>
              <a:t>36</a:t>
            </a:fld>
            <a:endParaRPr lang="en-US"/>
          </a:p>
        </p:txBody>
      </p:sp>
      <p:sp>
        <p:nvSpPr>
          <p:cNvPr id="5" name="Footer Placeholder 4">
            <a:extLst>
              <a:ext uri="{FF2B5EF4-FFF2-40B4-BE49-F238E27FC236}">
                <a16:creationId xmlns:a16="http://schemas.microsoft.com/office/drawing/2014/main" xmlns="" id="{5FD37243-8D6C-4ADD-A7C6-B3D4E6D6EEA2}"/>
              </a:ext>
            </a:extLst>
          </p:cNvPr>
          <p:cNvSpPr>
            <a:spLocks noGrp="1"/>
          </p:cNvSpPr>
          <p:nvPr>
            <p:ph type="ftr" sz="quarter" idx="11"/>
          </p:nvPr>
        </p:nvSpPr>
        <p:spPr/>
        <p:txBody>
          <a:bodyPr/>
          <a:lstStyle/>
          <a:p>
            <a:r>
              <a:rPr lang="en-US"/>
              <a:t>GSCMI 2020 Conference, February 21, 2020</a:t>
            </a:r>
          </a:p>
        </p:txBody>
      </p:sp>
    </p:spTree>
    <p:extLst>
      <p:ext uri="{BB962C8B-B14F-4D97-AF65-F5344CB8AC3E}">
        <p14:creationId xmlns:p14="http://schemas.microsoft.com/office/powerpoint/2010/main" val="22187499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descr="Chart showing Insufficient supply for few of the SSP scenarios">
            <a:extLst>
              <a:ext uri="{FF2B5EF4-FFF2-40B4-BE49-F238E27FC236}">
                <a16:creationId xmlns:a16="http://schemas.microsoft.com/office/drawing/2014/main" xmlns="" id="{719F77B9-3B4B-4432-B18C-A0855340CED0}"/>
              </a:ext>
            </a:extLst>
          </p:cNvPr>
          <p:cNvGraphicFramePr/>
          <p:nvPr>
            <p:extLst>
              <p:ext uri="{D42A27DB-BD31-4B8C-83A1-F6EECF244321}">
                <p14:modId xmlns:p14="http://schemas.microsoft.com/office/powerpoint/2010/main" val="796462551"/>
              </p:ext>
            </p:extLst>
          </p:nvPr>
        </p:nvGraphicFramePr>
        <p:xfrm>
          <a:off x="1395663" y="875899"/>
          <a:ext cx="9389444" cy="4865570"/>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xmlns="" id="{17A3B793-2EA0-4991-A115-655AB1BAC0D6}"/>
              </a:ext>
            </a:extLst>
          </p:cNvPr>
          <p:cNvSpPr txBox="1"/>
          <p:nvPr/>
        </p:nvSpPr>
        <p:spPr>
          <a:xfrm>
            <a:off x="3455469" y="332072"/>
            <a:ext cx="3780587" cy="369332"/>
          </a:xfrm>
          <a:prstGeom prst="rect">
            <a:avLst/>
          </a:prstGeom>
          <a:noFill/>
        </p:spPr>
        <p:txBody>
          <a:bodyPr wrap="none" rtlCol="0">
            <a:spAutoFit/>
          </a:bodyPr>
          <a:lstStyle/>
          <a:p>
            <a:r>
              <a:rPr lang="en-US" dirty="0"/>
              <a:t>Insufficient Cobalt for all the scenarios</a:t>
            </a:r>
          </a:p>
        </p:txBody>
      </p:sp>
      <p:sp>
        <p:nvSpPr>
          <p:cNvPr id="4" name="Slide Number Placeholder 3">
            <a:extLst>
              <a:ext uri="{FF2B5EF4-FFF2-40B4-BE49-F238E27FC236}">
                <a16:creationId xmlns:a16="http://schemas.microsoft.com/office/drawing/2014/main" xmlns="" id="{824C30B1-10EA-4E61-93E5-C663A3747A8D}"/>
              </a:ext>
            </a:extLst>
          </p:cNvPr>
          <p:cNvSpPr>
            <a:spLocks noGrp="1"/>
          </p:cNvSpPr>
          <p:nvPr>
            <p:ph type="sldNum" sz="quarter" idx="12"/>
          </p:nvPr>
        </p:nvSpPr>
        <p:spPr/>
        <p:txBody>
          <a:bodyPr/>
          <a:lstStyle/>
          <a:p>
            <a:fld id="{C2CD8C25-5EBB-4A54-A168-3D2653839A14}" type="slidenum">
              <a:rPr lang="en-US" smtClean="0"/>
              <a:t>37</a:t>
            </a:fld>
            <a:endParaRPr lang="en-US"/>
          </a:p>
        </p:txBody>
      </p:sp>
      <p:sp>
        <p:nvSpPr>
          <p:cNvPr id="5" name="Footer Placeholder 4">
            <a:extLst>
              <a:ext uri="{FF2B5EF4-FFF2-40B4-BE49-F238E27FC236}">
                <a16:creationId xmlns:a16="http://schemas.microsoft.com/office/drawing/2014/main" xmlns="" id="{33F5D131-6692-464F-BB07-A1DA737C37FD}"/>
              </a:ext>
            </a:extLst>
          </p:cNvPr>
          <p:cNvSpPr>
            <a:spLocks noGrp="1"/>
          </p:cNvSpPr>
          <p:nvPr>
            <p:ph type="ftr" sz="quarter" idx="11"/>
          </p:nvPr>
        </p:nvSpPr>
        <p:spPr/>
        <p:txBody>
          <a:bodyPr/>
          <a:lstStyle/>
          <a:p>
            <a:r>
              <a:rPr lang="en-US"/>
              <a:t>GSCMI 2020 Conference, February 21, 2020</a:t>
            </a:r>
          </a:p>
        </p:txBody>
      </p:sp>
    </p:spTree>
    <p:extLst>
      <p:ext uri="{BB962C8B-B14F-4D97-AF65-F5344CB8AC3E}">
        <p14:creationId xmlns:p14="http://schemas.microsoft.com/office/powerpoint/2010/main" val="29237204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descr="Chart showing Insufficient Ni after 2035 for a few of the scenarios">
            <a:extLst>
              <a:ext uri="{FF2B5EF4-FFF2-40B4-BE49-F238E27FC236}">
                <a16:creationId xmlns:a16="http://schemas.microsoft.com/office/drawing/2014/main" xmlns="" id="{EDE5362E-E0E6-4E6A-9ED7-55CBE9910FCD}"/>
              </a:ext>
            </a:extLst>
          </p:cNvPr>
          <p:cNvGraphicFramePr/>
          <p:nvPr>
            <p:extLst>
              <p:ext uri="{D42A27DB-BD31-4B8C-83A1-F6EECF244321}">
                <p14:modId xmlns:p14="http://schemas.microsoft.com/office/powerpoint/2010/main" val="627165686"/>
              </p:ext>
            </p:extLst>
          </p:nvPr>
        </p:nvGraphicFramePr>
        <p:xfrm>
          <a:off x="1472664" y="899961"/>
          <a:ext cx="8672363" cy="5159141"/>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xmlns="" id="{23574089-8C22-456D-ADDE-D15FF257F728}"/>
              </a:ext>
            </a:extLst>
          </p:cNvPr>
          <p:cNvSpPr txBox="1"/>
          <p:nvPr/>
        </p:nvSpPr>
        <p:spPr>
          <a:xfrm>
            <a:off x="3917482" y="433137"/>
            <a:ext cx="4771691" cy="369332"/>
          </a:xfrm>
          <a:prstGeom prst="rect">
            <a:avLst/>
          </a:prstGeom>
          <a:noFill/>
        </p:spPr>
        <p:txBody>
          <a:bodyPr wrap="none" rtlCol="0">
            <a:spAutoFit/>
          </a:bodyPr>
          <a:lstStyle/>
          <a:p>
            <a:r>
              <a:rPr lang="en-US" dirty="0"/>
              <a:t>Insufficient Ni after 2035 for few of the scenarios</a:t>
            </a:r>
          </a:p>
        </p:txBody>
      </p:sp>
      <p:sp>
        <p:nvSpPr>
          <p:cNvPr id="3" name="Slide Number Placeholder 2">
            <a:extLst>
              <a:ext uri="{FF2B5EF4-FFF2-40B4-BE49-F238E27FC236}">
                <a16:creationId xmlns:a16="http://schemas.microsoft.com/office/drawing/2014/main" xmlns="" id="{22E241A8-156F-4105-AECB-B75A839AD5B0}"/>
              </a:ext>
            </a:extLst>
          </p:cNvPr>
          <p:cNvSpPr>
            <a:spLocks noGrp="1"/>
          </p:cNvSpPr>
          <p:nvPr>
            <p:ph type="sldNum" sz="quarter" idx="12"/>
          </p:nvPr>
        </p:nvSpPr>
        <p:spPr/>
        <p:txBody>
          <a:bodyPr/>
          <a:lstStyle/>
          <a:p>
            <a:fld id="{C2CD8C25-5EBB-4A54-A168-3D2653839A14}" type="slidenum">
              <a:rPr lang="en-US" smtClean="0"/>
              <a:t>38</a:t>
            </a:fld>
            <a:endParaRPr lang="en-US"/>
          </a:p>
        </p:txBody>
      </p:sp>
      <p:sp>
        <p:nvSpPr>
          <p:cNvPr id="5" name="Footer Placeholder 4">
            <a:extLst>
              <a:ext uri="{FF2B5EF4-FFF2-40B4-BE49-F238E27FC236}">
                <a16:creationId xmlns:a16="http://schemas.microsoft.com/office/drawing/2014/main" xmlns="" id="{EFC03B43-B05D-4FFE-92FA-D0342FC1C2B0}"/>
              </a:ext>
            </a:extLst>
          </p:cNvPr>
          <p:cNvSpPr>
            <a:spLocks noGrp="1"/>
          </p:cNvSpPr>
          <p:nvPr>
            <p:ph type="ftr" sz="quarter" idx="11"/>
          </p:nvPr>
        </p:nvSpPr>
        <p:spPr/>
        <p:txBody>
          <a:bodyPr/>
          <a:lstStyle/>
          <a:p>
            <a:r>
              <a:rPr lang="en-US"/>
              <a:t>GSCMI 2020 Conference, February 21, 2020</a:t>
            </a:r>
          </a:p>
        </p:txBody>
      </p:sp>
    </p:spTree>
    <p:extLst>
      <p:ext uri="{BB962C8B-B14F-4D97-AF65-F5344CB8AC3E}">
        <p14:creationId xmlns:p14="http://schemas.microsoft.com/office/powerpoint/2010/main" val="15152603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descr="Table showing insufficient Ni for most of the scenarios starting in 2020">
            <a:extLst>
              <a:ext uri="{FF2B5EF4-FFF2-40B4-BE49-F238E27FC236}">
                <a16:creationId xmlns:a16="http://schemas.microsoft.com/office/drawing/2014/main" xmlns="" id="{7F7488F8-7612-49D0-834D-3DB5ABB4537B}"/>
              </a:ext>
            </a:extLst>
          </p:cNvPr>
          <p:cNvGraphicFramePr/>
          <p:nvPr>
            <p:extLst>
              <p:ext uri="{D42A27DB-BD31-4B8C-83A1-F6EECF244321}">
                <p14:modId xmlns:p14="http://schemas.microsoft.com/office/powerpoint/2010/main" val="461351332"/>
              </p:ext>
            </p:extLst>
          </p:nvPr>
        </p:nvGraphicFramePr>
        <p:xfrm>
          <a:off x="1900989" y="1044341"/>
          <a:ext cx="8653112" cy="4985886"/>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xmlns="" id="{1FE6098C-14B7-4EDE-858D-5E681B9274CE}"/>
              </a:ext>
            </a:extLst>
          </p:cNvPr>
          <p:cNvSpPr txBox="1"/>
          <p:nvPr/>
        </p:nvSpPr>
        <p:spPr>
          <a:xfrm>
            <a:off x="2800952" y="399448"/>
            <a:ext cx="5388463" cy="369332"/>
          </a:xfrm>
          <a:prstGeom prst="rect">
            <a:avLst/>
          </a:prstGeom>
          <a:noFill/>
        </p:spPr>
        <p:txBody>
          <a:bodyPr wrap="none" rtlCol="0">
            <a:spAutoFit/>
          </a:bodyPr>
          <a:lstStyle/>
          <a:p>
            <a:r>
              <a:rPr lang="en-US" dirty="0"/>
              <a:t>Insufficient Ni for most of the scenarios starting in 2020</a:t>
            </a:r>
          </a:p>
        </p:txBody>
      </p:sp>
      <p:sp>
        <p:nvSpPr>
          <p:cNvPr id="4" name="Slide Number Placeholder 3">
            <a:extLst>
              <a:ext uri="{FF2B5EF4-FFF2-40B4-BE49-F238E27FC236}">
                <a16:creationId xmlns:a16="http://schemas.microsoft.com/office/drawing/2014/main" xmlns="" id="{598B7F18-4997-43D1-8FEA-1DD86DE306CB}"/>
              </a:ext>
            </a:extLst>
          </p:cNvPr>
          <p:cNvSpPr>
            <a:spLocks noGrp="1"/>
          </p:cNvSpPr>
          <p:nvPr>
            <p:ph type="sldNum" sz="quarter" idx="12"/>
          </p:nvPr>
        </p:nvSpPr>
        <p:spPr/>
        <p:txBody>
          <a:bodyPr/>
          <a:lstStyle/>
          <a:p>
            <a:fld id="{C2CD8C25-5EBB-4A54-A168-3D2653839A14}" type="slidenum">
              <a:rPr lang="en-US" smtClean="0"/>
              <a:t>39</a:t>
            </a:fld>
            <a:endParaRPr lang="en-US"/>
          </a:p>
        </p:txBody>
      </p:sp>
      <p:sp>
        <p:nvSpPr>
          <p:cNvPr id="5" name="Footer Placeholder 4">
            <a:extLst>
              <a:ext uri="{FF2B5EF4-FFF2-40B4-BE49-F238E27FC236}">
                <a16:creationId xmlns:a16="http://schemas.microsoft.com/office/drawing/2014/main" xmlns="" id="{612672D6-CF5E-45A3-B47C-CA476010D2B5}"/>
              </a:ext>
            </a:extLst>
          </p:cNvPr>
          <p:cNvSpPr>
            <a:spLocks noGrp="1"/>
          </p:cNvSpPr>
          <p:nvPr>
            <p:ph type="ftr" sz="quarter" idx="11"/>
          </p:nvPr>
        </p:nvSpPr>
        <p:spPr/>
        <p:txBody>
          <a:bodyPr/>
          <a:lstStyle/>
          <a:p>
            <a:r>
              <a:rPr lang="en-US"/>
              <a:t>GSCMI 2020 Conference, February 21, 2020</a:t>
            </a:r>
          </a:p>
        </p:txBody>
      </p:sp>
    </p:spTree>
    <p:extLst>
      <p:ext uri="{BB962C8B-B14F-4D97-AF65-F5344CB8AC3E}">
        <p14:creationId xmlns:p14="http://schemas.microsoft.com/office/powerpoint/2010/main" val="16948202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1293104-93C6-4BEC-90AF-2E610C54DDD7}"/>
              </a:ext>
            </a:extLst>
          </p:cNvPr>
          <p:cNvSpPr>
            <a:spLocks noGrp="1"/>
          </p:cNvSpPr>
          <p:nvPr>
            <p:ph type="title"/>
          </p:nvPr>
        </p:nvSpPr>
        <p:spPr/>
        <p:txBody>
          <a:bodyPr/>
          <a:lstStyle/>
          <a:p>
            <a:r>
              <a:rPr lang="en-US" dirty="0"/>
              <a:t>Using Supply Chain Capacity to produce emergency orders</a:t>
            </a:r>
          </a:p>
        </p:txBody>
      </p:sp>
      <p:sp>
        <p:nvSpPr>
          <p:cNvPr id="3" name="Content Placeholder 2">
            <a:extLst>
              <a:ext uri="{FF2B5EF4-FFF2-40B4-BE49-F238E27FC236}">
                <a16:creationId xmlns:a16="http://schemas.microsoft.com/office/drawing/2014/main" xmlns="" id="{000916F6-AC87-4BB5-BAF1-60373835C830}"/>
              </a:ext>
            </a:extLst>
          </p:cNvPr>
          <p:cNvSpPr>
            <a:spLocks noGrp="1"/>
          </p:cNvSpPr>
          <p:nvPr>
            <p:ph idx="1"/>
          </p:nvPr>
        </p:nvSpPr>
        <p:spPr/>
        <p:txBody>
          <a:bodyPr/>
          <a:lstStyle/>
          <a:p>
            <a:r>
              <a:rPr lang="en-US" dirty="0"/>
              <a:t>Map short term capacity at many suppliers</a:t>
            </a:r>
          </a:p>
          <a:p>
            <a:r>
              <a:rPr lang="en-US" dirty="0"/>
              <a:t>Identify buyer product needs, process plans, volumes</a:t>
            </a:r>
          </a:p>
          <a:p>
            <a:r>
              <a:rPr lang="en-US" dirty="0"/>
              <a:t>Identify buyer constraints such as </a:t>
            </a:r>
          </a:p>
          <a:p>
            <a:pPr marL="514350" indent="-514350">
              <a:buAutoNum type="alphaLcParenR"/>
            </a:pPr>
            <a:r>
              <a:rPr lang="en-US" dirty="0"/>
              <a:t>All production at one supplier and using one process plan</a:t>
            </a:r>
          </a:p>
          <a:p>
            <a:pPr marL="514350" indent="-514350">
              <a:buAutoNum type="alphaLcParenR"/>
            </a:pPr>
            <a:r>
              <a:rPr lang="en-US" dirty="0"/>
              <a:t>Production at one supplier but multiple plans OK</a:t>
            </a:r>
          </a:p>
          <a:p>
            <a:pPr marL="514350" indent="-514350">
              <a:buAutoNum type="alphaLcParenR"/>
            </a:pPr>
            <a:r>
              <a:rPr lang="en-US" dirty="0"/>
              <a:t>Production at multiple suppliers and process plans OK</a:t>
            </a:r>
          </a:p>
          <a:p>
            <a:r>
              <a:rPr lang="en-US" dirty="0"/>
              <a:t>Associated cost and decisions </a:t>
            </a:r>
          </a:p>
          <a:p>
            <a:r>
              <a:rPr lang="en-US" dirty="0"/>
              <a:t>Benefit – </a:t>
            </a:r>
            <a:r>
              <a:rPr lang="en-US" b="1" dirty="0"/>
              <a:t>how do we expose tier 3 and 4 capabilities to OEMs?</a:t>
            </a:r>
          </a:p>
          <a:p>
            <a:pPr marL="0" indent="0">
              <a:buNone/>
            </a:pPr>
            <a:endParaRPr lang="en-US" dirty="0"/>
          </a:p>
        </p:txBody>
      </p:sp>
      <p:sp>
        <p:nvSpPr>
          <p:cNvPr id="4" name="Slide Number Placeholder 3">
            <a:extLst>
              <a:ext uri="{FF2B5EF4-FFF2-40B4-BE49-F238E27FC236}">
                <a16:creationId xmlns:a16="http://schemas.microsoft.com/office/drawing/2014/main" xmlns="" id="{DE8CD69B-2B82-4257-A5C0-C55BEBA930D1}"/>
              </a:ext>
            </a:extLst>
          </p:cNvPr>
          <p:cNvSpPr>
            <a:spLocks noGrp="1"/>
          </p:cNvSpPr>
          <p:nvPr>
            <p:ph type="sldNum" sz="quarter" idx="12"/>
          </p:nvPr>
        </p:nvSpPr>
        <p:spPr/>
        <p:txBody>
          <a:bodyPr/>
          <a:lstStyle/>
          <a:p>
            <a:fld id="{C2CD8C25-5EBB-4A54-A168-3D2653839A14}" type="slidenum">
              <a:rPr lang="en-US" smtClean="0"/>
              <a:t>4</a:t>
            </a:fld>
            <a:endParaRPr lang="en-US"/>
          </a:p>
        </p:txBody>
      </p:sp>
      <p:sp>
        <p:nvSpPr>
          <p:cNvPr id="5" name="Footer Placeholder 4">
            <a:extLst>
              <a:ext uri="{FF2B5EF4-FFF2-40B4-BE49-F238E27FC236}">
                <a16:creationId xmlns:a16="http://schemas.microsoft.com/office/drawing/2014/main" xmlns="" id="{62A00B30-9167-4876-8D21-163B290E2CB0}"/>
              </a:ext>
            </a:extLst>
          </p:cNvPr>
          <p:cNvSpPr>
            <a:spLocks noGrp="1"/>
          </p:cNvSpPr>
          <p:nvPr>
            <p:ph type="ftr" sz="quarter" idx="11"/>
          </p:nvPr>
        </p:nvSpPr>
        <p:spPr/>
        <p:txBody>
          <a:bodyPr/>
          <a:lstStyle/>
          <a:p>
            <a:r>
              <a:rPr lang="en-US"/>
              <a:t>GSCMI 2020 Conference, February 21, 2020</a:t>
            </a:r>
          </a:p>
        </p:txBody>
      </p:sp>
    </p:spTree>
    <p:extLst>
      <p:ext uri="{BB962C8B-B14F-4D97-AF65-F5344CB8AC3E}">
        <p14:creationId xmlns:p14="http://schemas.microsoft.com/office/powerpoint/2010/main" val="360624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607C089-53DD-4EAE-B454-044FDF35B99B}"/>
              </a:ext>
            </a:extLst>
          </p:cNvPr>
          <p:cNvSpPr>
            <a:spLocks noGrp="1"/>
          </p:cNvSpPr>
          <p:nvPr>
            <p:ph type="title"/>
          </p:nvPr>
        </p:nvSpPr>
        <p:spPr/>
        <p:txBody>
          <a:bodyPr/>
          <a:lstStyle/>
          <a:p>
            <a:r>
              <a:rPr lang="en-US" dirty="0"/>
              <a:t>Summary of results for Battery materials</a:t>
            </a:r>
          </a:p>
        </p:txBody>
      </p:sp>
      <p:sp>
        <p:nvSpPr>
          <p:cNvPr id="3" name="Content Placeholder 2">
            <a:extLst>
              <a:ext uri="{FF2B5EF4-FFF2-40B4-BE49-F238E27FC236}">
                <a16:creationId xmlns:a16="http://schemas.microsoft.com/office/drawing/2014/main" xmlns="" id="{B27A99A2-9FAD-4BF0-A4C8-DC1B91C8A541}"/>
              </a:ext>
            </a:extLst>
          </p:cNvPr>
          <p:cNvSpPr>
            <a:spLocks noGrp="1"/>
          </p:cNvSpPr>
          <p:nvPr>
            <p:ph idx="1"/>
          </p:nvPr>
        </p:nvSpPr>
        <p:spPr/>
        <p:txBody>
          <a:bodyPr/>
          <a:lstStyle/>
          <a:p>
            <a:r>
              <a:rPr lang="en-US" dirty="0"/>
              <a:t>With no RCP forcing, Co is an issue for just a few scenarios</a:t>
            </a:r>
          </a:p>
          <a:p>
            <a:r>
              <a:rPr lang="en-US" dirty="0"/>
              <a:t>With an RCP of 2.6, Co supply is a problem for most scenarios</a:t>
            </a:r>
          </a:p>
          <a:p>
            <a:r>
              <a:rPr lang="en-US" dirty="0"/>
              <a:t>With no RCP forcing, Ni not much of an issue until 2035</a:t>
            </a:r>
          </a:p>
          <a:p>
            <a:r>
              <a:rPr lang="en-US" dirty="0"/>
              <a:t>With an RCP of 2.6, Ni supply is a problem for most scenarios</a:t>
            </a:r>
          </a:p>
          <a:p>
            <a:r>
              <a:rPr lang="en-US" dirty="0"/>
              <a:t>Our projections do not show supply and demand mismatches for Manganese or Lithium based on data available at this time</a:t>
            </a:r>
          </a:p>
          <a:p>
            <a:pPr marL="0" indent="0">
              <a:buNone/>
            </a:pPr>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xmlns="" id="{90D18A83-6C01-4FA3-A32D-1062AE980661}"/>
              </a:ext>
            </a:extLst>
          </p:cNvPr>
          <p:cNvSpPr>
            <a:spLocks noGrp="1"/>
          </p:cNvSpPr>
          <p:nvPr>
            <p:ph type="sldNum" sz="quarter" idx="12"/>
          </p:nvPr>
        </p:nvSpPr>
        <p:spPr/>
        <p:txBody>
          <a:bodyPr/>
          <a:lstStyle/>
          <a:p>
            <a:fld id="{C2CD8C25-5EBB-4A54-A168-3D2653839A14}" type="slidenum">
              <a:rPr lang="en-US" smtClean="0"/>
              <a:t>40</a:t>
            </a:fld>
            <a:endParaRPr lang="en-US"/>
          </a:p>
        </p:txBody>
      </p:sp>
      <p:sp>
        <p:nvSpPr>
          <p:cNvPr id="5" name="Footer Placeholder 4">
            <a:extLst>
              <a:ext uri="{FF2B5EF4-FFF2-40B4-BE49-F238E27FC236}">
                <a16:creationId xmlns:a16="http://schemas.microsoft.com/office/drawing/2014/main" xmlns="" id="{8BD9CCAB-D363-439E-8E68-5F68EDF9723E}"/>
              </a:ext>
            </a:extLst>
          </p:cNvPr>
          <p:cNvSpPr>
            <a:spLocks noGrp="1"/>
          </p:cNvSpPr>
          <p:nvPr>
            <p:ph type="ftr" sz="quarter" idx="11"/>
          </p:nvPr>
        </p:nvSpPr>
        <p:spPr/>
        <p:txBody>
          <a:bodyPr/>
          <a:lstStyle/>
          <a:p>
            <a:r>
              <a:rPr lang="en-US"/>
              <a:t>GSCMI 2020 Conference, February 21, 2020</a:t>
            </a:r>
          </a:p>
        </p:txBody>
      </p:sp>
    </p:spTree>
    <p:extLst>
      <p:ext uri="{BB962C8B-B14F-4D97-AF65-F5344CB8AC3E}">
        <p14:creationId xmlns:p14="http://schemas.microsoft.com/office/powerpoint/2010/main" val="326196506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70A8DF2-F102-4410-8F5A-1283CBA2459B}"/>
              </a:ext>
            </a:extLst>
          </p:cNvPr>
          <p:cNvSpPr>
            <a:spLocks noGrp="1"/>
          </p:cNvSpPr>
          <p:nvPr>
            <p:ph type="title"/>
          </p:nvPr>
        </p:nvSpPr>
        <p:spPr/>
        <p:txBody>
          <a:bodyPr/>
          <a:lstStyle/>
          <a:p>
            <a:r>
              <a:rPr lang="en-US" dirty="0"/>
              <a:t>Future Plans</a:t>
            </a:r>
          </a:p>
        </p:txBody>
      </p:sp>
      <p:sp>
        <p:nvSpPr>
          <p:cNvPr id="3" name="Content Placeholder 2">
            <a:extLst>
              <a:ext uri="{FF2B5EF4-FFF2-40B4-BE49-F238E27FC236}">
                <a16:creationId xmlns:a16="http://schemas.microsoft.com/office/drawing/2014/main" xmlns="" id="{35D1DDB8-98D3-49B8-9420-AD779DF3012D}"/>
              </a:ext>
            </a:extLst>
          </p:cNvPr>
          <p:cNvSpPr>
            <a:spLocks noGrp="1"/>
          </p:cNvSpPr>
          <p:nvPr>
            <p:ph idx="1"/>
          </p:nvPr>
        </p:nvSpPr>
        <p:spPr/>
        <p:txBody>
          <a:bodyPr/>
          <a:lstStyle/>
          <a:p>
            <a:r>
              <a:rPr lang="en-US" dirty="0"/>
              <a:t>We are eager to work on interesting problems </a:t>
            </a:r>
          </a:p>
          <a:p>
            <a:r>
              <a:rPr lang="en-US" dirty="0"/>
              <a:t>Our student team supported by staff, deliver novel solutions</a:t>
            </a:r>
          </a:p>
          <a:p>
            <a:r>
              <a:rPr lang="en-US" dirty="0"/>
              <a:t>You get to mentor and experience committed Purdue students </a:t>
            </a:r>
          </a:p>
          <a:p>
            <a:r>
              <a:rPr lang="en-US" dirty="0"/>
              <a:t>Our projects are funded by grants, gifts, contracts </a:t>
            </a:r>
            <a:r>
              <a:rPr lang="en-US" dirty="0" err="1"/>
              <a:t>etc</a:t>
            </a:r>
            <a:endParaRPr lang="en-US" dirty="0"/>
          </a:p>
          <a:p>
            <a:r>
              <a:rPr lang="en-US" dirty="0"/>
              <a:t>Just call Steve to get started (</a:t>
            </a:r>
            <a:r>
              <a:rPr lang="en-US" dirty="0">
                <a:hlinkClick r:id="rId2"/>
              </a:rPr>
              <a:t>dunlops@purdue.edu</a:t>
            </a:r>
            <a:r>
              <a:rPr lang="en-US" dirty="0"/>
              <a:t>)</a:t>
            </a:r>
          </a:p>
          <a:p>
            <a:endParaRPr lang="en-US" dirty="0"/>
          </a:p>
          <a:p>
            <a:endParaRPr lang="en-US" dirty="0"/>
          </a:p>
        </p:txBody>
      </p:sp>
      <p:sp>
        <p:nvSpPr>
          <p:cNvPr id="4" name="Slide Number Placeholder 3">
            <a:extLst>
              <a:ext uri="{FF2B5EF4-FFF2-40B4-BE49-F238E27FC236}">
                <a16:creationId xmlns:a16="http://schemas.microsoft.com/office/drawing/2014/main" xmlns="" id="{BBD4AF4D-5671-4A38-8CE1-2D7D031953CE}"/>
              </a:ext>
            </a:extLst>
          </p:cNvPr>
          <p:cNvSpPr>
            <a:spLocks noGrp="1"/>
          </p:cNvSpPr>
          <p:nvPr>
            <p:ph type="sldNum" sz="quarter" idx="12"/>
          </p:nvPr>
        </p:nvSpPr>
        <p:spPr/>
        <p:txBody>
          <a:bodyPr/>
          <a:lstStyle/>
          <a:p>
            <a:fld id="{C2CD8C25-5EBB-4A54-A168-3D2653839A14}" type="slidenum">
              <a:rPr lang="en-US" smtClean="0"/>
              <a:t>41</a:t>
            </a:fld>
            <a:endParaRPr lang="en-US"/>
          </a:p>
        </p:txBody>
      </p:sp>
      <p:sp>
        <p:nvSpPr>
          <p:cNvPr id="5" name="Footer Placeholder 4">
            <a:extLst>
              <a:ext uri="{FF2B5EF4-FFF2-40B4-BE49-F238E27FC236}">
                <a16:creationId xmlns:a16="http://schemas.microsoft.com/office/drawing/2014/main" xmlns="" id="{1CBB6085-AE5F-4D14-B1C7-03D55DDF3B74}"/>
              </a:ext>
            </a:extLst>
          </p:cNvPr>
          <p:cNvSpPr>
            <a:spLocks noGrp="1"/>
          </p:cNvSpPr>
          <p:nvPr>
            <p:ph type="ftr" sz="quarter" idx="11"/>
          </p:nvPr>
        </p:nvSpPr>
        <p:spPr/>
        <p:txBody>
          <a:bodyPr/>
          <a:lstStyle/>
          <a:p>
            <a:r>
              <a:rPr lang="en-US"/>
              <a:t>GSCMI 2020 Conference, February 21, 2020</a:t>
            </a:r>
          </a:p>
        </p:txBody>
      </p:sp>
    </p:spTree>
    <p:extLst>
      <p:ext uri="{BB962C8B-B14F-4D97-AF65-F5344CB8AC3E}">
        <p14:creationId xmlns:p14="http://schemas.microsoft.com/office/powerpoint/2010/main" val="15817859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770911B2-FBBD-4268-95EE-46E4D2560375}"/>
              </a:ext>
            </a:extLst>
          </p:cNvPr>
          <p:cNvSpPr>
            <a:spLocks noGrp="1"/>
          </p:cNvSpPr>
          <p:nvPr>
            <p:ph type="ctrTitle"/>
          </p:nvPr>
        </p:nvSpPr>
        <p:spPr/>
        <p:txBody>
          <a:bodyPr/>
          <a:lstStyle/>
          <a:p>
            <a:r>
              <a:rPr lang="en-US" dirty="0"/>
              <a:t>Thank you</a:t>
            </a:r>
          </a:p>
        </p:txBody>
      </p:sp>
      <p:sp>
        <p:nvSpPr>
          <p:cNvPr id="5" name="Subtitle 4">
            <a:extLst>
              <a:ext uri="{FF2B5EF4-FFF2-40B4-BE49-F238E27FC236}">
                <a16:creationId xmlns:a16="http://schemas.microsoft.com/office/drawing/2014/main" xmlns="" id="{14F4FB84-A3DA-46FB-AD9A-E1673350C195}"/>
              </a:ext>
            </a:extLst>
          </p:cNvPr>
          <p:cNvSpPr>
            <a:spLocks noGrp="1"/>
          </p:cNvSpPr>
          <p:nvPr>
            <p:ph type="subTitle" idx="1"/>
          </p:nvPr>
        </p:nvSpPr>
        <p:spPr/>
        <p:txBody>
          <a:bodyPr/>
          <a:lstStyle/>
          <a:p>
            <a:r>
              <a:rPr lang="en-US" dirty="0">
                <a:hlinkClick r:id="rId2"/>
              </a:rPr>
              <a:t>Aiyer@purdue.edu</a:t>
            </a:r>
            <a:endParaRPr lang="en-US" dirty="0"/>
          </a:p>
          <a:p>
            <a:r>
              <a:rPr lang="en-US" dirty="0"/>
              <a:t>7654944514</a:t>
            </a:r>
          </a:p>
          <a:p>
            <a:endParaRPr lang="en-US" dirty="0"/>
          </a:p>
        </p:txBody>
      </p:sp>
      <p:sp>
        <p:nvSpPr>
          <p:cNvPr id="2" name="Slide Number Placeholder 1">
            <a:extLst>
              <a:ext uri="{FF2B5EF4-FFF2-40B4-BE49-F238E27FC236}">
                <a16:creationId xmlns:a16="http://schemas.microsoft.com/office/drawing/2014/main" xmlns="" id="{425290CE-4232-4B23-BC20-D48478CDEA4F}"/>
              </a:ext>
            </a:extLst>
          </p:cNvPr>
          <p:cNvSpPr>
            <a:spLocks noGrp="1"/>
          </p:cNvSpPr>
          <p:nvPr>
            <p:ph type="sldNum" sz="quarter" idx="12"/>
          </p:nvPr>
        </p:nvSpPr>
        <p:spPr/>
        <p:txBody>
          <a:bodyPr/>
          <a:lstStyle/>
          <a:p>
            <a:fld id="{C2CD8C25-5EBB-4A54-A168-3D2653839A14}" type="slidenum">
              <a:rPr lang="en-US" smtClean="0"/>
              <a:t>42</a:t>
            </a:fld>
            <a:endParaRPr lang="en-US"/>
          </a:p>
        </p:txBody>
      </p:sp>
      <p:sp>
        <p:nvSpPr>
          <p:cNvPr id="3" name="Footer Placeholder 2">
            <a:extLst>
              <a:ext uri="{FF2B5EF4-FFF2-40B4-BE49-F238E27FC236}">
                <a16:creationId xmlns:a16="http://schemas.microsoft.com/office/drawing/2014/main" xmlns="" id="{56F7353E-7FFB-493D-9A4A-3E4B64D524B3}"/>
              </a:ext>
            </a:extLst>
          </p:cNvPr>
          <p:cNvSpPr>
            <a:spLocks noGrp="1"/>
          </p:cNvSpPr>
          <p:nvPr>
            <p:ph type="ftr" sz="quarter" idx="11"/>
          </p:nvPr>
        </p:nvSpPr>
        <p:spPr/>
        <p:txBody>
          <a:bodyPr/>
          <a:lstStyle/>
          <a:p>
            <a:r>
              <a:rPr lang="en-US"/>
              <a:t>GSCMI 2020 Conference, February 21, 2020</a:t>
            </a:r>
          </a:p>
        </p:txBody>
      </p:sp>
    </p:spTree>
    <p:extLst>
      <p:ext uri="{BB962C8B-B14F-4D97-AF65-F5344CB8AC3E}">
        <p14:creationId xmlns:p14="http://schemas.microsoft.com/office/powerpoint/2010/main" val="5508539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able comparing supplier input using machine availability, machine name, machine tolerance, price/hour, minimum hours, and maximum hours for Company 1">
            <a:extLst>
              <a:ext uri="{FF2B5EF4-FFF2-40B4-BE49-F238E27FC236}">
                <a16:creationId xmlns:a16="http://schemas.microsoft.com/office/drawing/2014/main" xmlns="" id="{9C7CA048-5C10-4957-8889-24A4AF2CD721}"/>
              </a:ext>
            </a:extLst>
          </p:cNvPr>
          <p:cNvPicPr>
            <a:picLocks noChangeAspect="1"/>
          </p:cNvPicPr>
          <p:nvPr/>
        </p:nvPicPr>
        <p:blipFill>
          <a:blip r:embed="rId2"/>
          <a:stretch>
            <a:fillRect/>
          </a:stretch>
        </p:blipFill>
        <p:spPr>
          <a:xfrm>
            <a:off x="0" y="1219200"/>
            <a:ext cx="12192000" cy="4419600"/>
          </a:xfrm>
          <a:prstGeom prst="rect">
            <a:avLst/>
          </a:prstGeom>
        </p:spPr>
      </p:pic>
      <p:sp>
        <p:nvSpPr>
          <p:cNvPr id="3" name="Slide Number Placeholder 2">
            <a:extLst>
              <a:ext uri="{FF2B5EF4-FFF2-40B4-BE49-F238E27FC236}">
                <a16:creationId xmlns:a16="http://schemas.microsoft.com/office/drawing/2014/main" xmlns="" id="{A46F2D31-590E-412F-B7C9-72241A6F13E5}"/>
              </a:ext>
            </a:extLst>
          </p:cNvPr>
          <p:cNvSpPr>
            <a:spLocks noGrp="1"/>
          </p:cNvSpPr>
          <p:nvPr>
            <p:ph type="sldNum" sz="quarter" idx="12"/>
          </p:nvPr>
        </p:nvSpPr>
        <p:spPr/>
        <p:txBody>
          <a:bodyPr/>
          <a:lstStyle/>
          <a:p>
            <a:fld id="{C2CD8C25-5EBB-4A54-A168-3D2653839A14}" type="slidenum">
              <a:rPr lang="en-US" smtClean="0"/>
              <a:t>5</a:t>
            </a:fld>
            <a:endParaRPr lang="en-US"/>
          </a:p>
        </p:txBody>
      </p:sp>
      <p:sp>
        <p:nvSpPr>
          <p:cNvPr id="4" name="Footer Placeholder 3">
            <a:extLst>
              <a:ext uri="{FF2B5EF4-FFF2-40B4-BE49-F238E27FC236}">
                <a16:creationId xmlns:a16="http://schemas.microsoft.com/office/drawing/2014/main" xmlns="" id="{368B91C4-3BA7-4F2E-BD18-5599E849D210}"/>
              </a:ext>
            </a:extLst>
          </p:cNvPr>
          <p:cNvSpPr>
            <a:spLocks noGrp="1"/>
          </p:cNvSpPr>
          <p:nvPr>
            <p:ph type="ftr" sz="quarter" idx="11"/>
          </p:nvPr>
        </p:nvSpPr>
        <p:spPr/>
        <p:txBody>
          <a:bodyPr/>
          <a:lstStyle/>
          <a:p>
            <a:r>
              <a:rPr lang="en-US"/>
              <a:t>GSCMI 2020 Conference, February 21, 2020</a:t>
            </a:r>
          </a:p>
        </p:txBody>
      </p:sp>
    </p:spTree>
    <p:extLst>
      <p:ext uri="{BB962C8B-B14F-4D97-AF65-F5344CB8AC3E}">
        <p14:creationId xmlns:p14="http://schemas.microsoft.com/office/powerpoint/2010/main" val="12355490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able comparing supplier input using machine availability, machine name, machine tolerance, price/hour, minimum hours, and maximum hours for Company 2">
            <a:extLst>
              <a:ext uri="{FF2B5EF4-FFF2-40B4-BE49-F238E27FC236}">
                <a16:creationId xmlns:a16="http://schemas.microsoft.com/office/drawing/2014/main" xmlns="" id="{0A5A3917-66B0-43B7-9A99-3D4182F979C8}"/>
              </a:ext>
            </a:extLst>
          </p:cNvPr>
          <p:cNvPicPr>
            <a:picLocks noChangeAspect="1"/>
          </p:cNvPicPr>
          <p:nvPr/>
        </p:nvPicPr>
        <p:blipFill>
          <a:blip r:embed="rId2"/>
          <a:stretch>
            <a:fillRect/>
          </a:stretch>
        </p:blipFill>
        <p:spPr>
          <a:xfrm>
            <a:off x="0" y="757433"/>
            <a:ext cx="12192000" cy="5343133"/>
          </a:xfrm>
          <a:prstGeom prst="rect">
            <a:avLst/>
          </a:prstGeom>
        </p:spPr>
      </p:pic>
      <p:sp>
        <p:nvSpPr>
          <p:cNvPr id="2" name="Slide Number Placeholder 1">
            <a:extLst>
              <a:ext uri="{FF2B5EF4-FFF2-40B4-BE49-F238E27FC236}">
                <a16:creationId xmlns:a16="http://schemas.microsoft.com/office/drawing/2014/main" xmlns="" id="{8CA96697-63D8-4859-9FCD-C3577F9D78E3}"/>
              </a:ext>
            </a:extLst>
          </p:cNvPr>
          <p:cNvSpPr>
            <a:spLocks noGrp="1"/>
          </p:cNvSpPr>
          <p:nvPr>
            <p:ph type="sldNum" sz="quarter" idx="12"/>
          </p:nvPr>
        </p:nvSpPr>
        <p:spPr/>
        <p:txBody>
          <a:bodyPr/>
          <a:lstStyle/>
          <a:p>
            <a:fld id="{C2CD8C25-5EBB-4A54-A168-3D2653839A14}" type="slidenum">
              <a:rPr lang="en-US" smtClean="0"/>
              <a:t>6</a:t>
            </a:fld>
            <a:endParaRPr lang="en-US"/>
          </a:p>
        </p:txBody>
      </p:sp>
      <p:sp>
        <p:nvSpPr>
          <p:cNvPr id="4" name="Footer Placeholder 3">
            <a:extLst>
              <a:ext uri="{FF2B5EF4-FFF2-40B4-BE49-F238E27FC236}">
                <a16:creationId xmlns:a16="http://schemas.microsoft.com/office/drawing/2014/main" xmlns="" id="{C930B631-95B6-4E74-9087-4A3A32585803}"/>
              </a:ext>
            </a:extLst>
          </p:cNvPr>
          <p:cNvSpPr>
            <a:spLocks noGrp="1"/>
          </p:cNvSpPr>
          <p:nvPr>
            <p:ph type="ftr" sz="quarter" idx="11"/>
          </p:nvPr>
        </p:nvSpPr>
        <p:spPr/>
        <p:txBody>
          <a:bodyPr/>
          <a:lstStyle/>
          <a:p>
            <a:r>
              <a:rPr lang="en-US"/>
              <a:t>GSCMI 2020 Conference, February 21, 2020</a:t>
            </a:r>
          </a:p>
        </p:txBody>
      </p:sp>
    </p:spTree>
    <p:extLst>
      <p:ext uri="{BB962C8B-B14F-4D97-AF65-F5344CB8AC3E}">
        <p14:creationId xmlns:p14="http://schemas.microsoft.com/office/powerpoint/2010/main" val="21329445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able comparing process, stage #, machine name, machine tolerance, and time required for Company 2's Fastener">
            <a:extLst>
              <a:ext uri="{FF2B5EF4-FFF2-40B4-BE49-F238E27FC236}">
                <a16:creationId xmlns:a16="http://schemas.microsoft.com/office/drawing/2014/main" xmlns="" id="{2E74CF0E-E9F4-4420-B8E2-EFE278AA1E7B}"/>
              </a:ext>
            </a:extLst>
          </p:cNvPr>
          <p:cNvPicPr>
            <a:picLocks noChangeAspect="1"/>
          </p:cNvPicPr>
          <p:nvPr/>
        </p:nvPicPr>
        <p:blipFill>
          <a:blip r:embed="rId2"/>
          <a:stretch>
            <a:fillRect/>
          </a:stretch>
        </p:blipFill>
        <p:spPr>
          <a:xfrm>
            <a:off x="0" y="742950"/>
            <a:ext cx="12192000" cy="5372100"/>
          </a:xfrm>
          <a:prstGeom prst="rect">
            <a:avLst/>
          </a:prstGeom>
        </p:spPr>
      </p:pic>
      <p:sp>
        <p:nvSpPr>
          <p:cNvPr id="3" name="TextBox 2">
            <a:extLst>
              <a:ext uri="{FF2B5EF4-FFF2-40B4-BE49-F238E27FC236}">
                <a16:creationId xmlns:a16="http://schemas.microsoft.com/office/drawing/2014/main" xmlns="" id="{B68FEBB2-114F-4B2E-A27D-62D673024796}"/>
              </a:ext>
            </a:extLst>
          </p:cNvPr>
          <p:cNvSpPr txBox="1"/>
          <p:nvPr/>
        </p:nvSpPr>
        <p:spPr>
          <a:xfrm>
            <a:off x="2736574" y="1278835"/>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Calibri"/>
              </a:rPr>
              <a:t>Product Name- Fastener</a:t>
            </a:r>
          </a:p>
        </p:txBody>
      </p:sp>
      <p:sp>
        <p:nvSpPr>
          <p:cNvPr id="4" name="Slide Number Placeholder 3">
            <a:extLst>
              <a:ext uri="{FF2B5EF4-FFF2-40B4-BE49-F238E27FC236}">
                <a16:creationId xmlns:a16="http://schemas.microsoft.com/office/drawing/2014/main" xmlns="" id="{DF7879C8-66B4-4A79-B9EB-7F43B9750942}"/>
              </a:ext>
            </a:extLst>
          </p:cNvPr>
          <p:cNvSpPr>
            <a:spLocks noGrp="1"/>
          </p:cNvSpPr>
          <p:nvPr>
            <p:ph type="sldNum" sz="quarter" idx="12"/>
          </p:nvPr>
        </p:nvSpPr>
        <p:spPr/>
        <p:txBody>
          <a:bodyPr/>
          <a:lstStyle/>
          <a:p>
            <a:fld id="{C2CD8C25-5EBB-4A54-A168-3D2653839A14}" type="slidenum">
              <a:rPr lang="en-US" smtClean="0"/>
              <a:t>7</a:t>
            </a:fld>
            <a:endParaRPr lang="en-US"/>
          </a:p>
        </p:txBody>
      </p:sp>
      <p:sp>
        <p:nvSpPr>
          <p:cNvPr id="5" name="Footer Placeholder 4">
            <a:extLst>
              <a:ext uri="{FF2B5EF4-FFF2-40B4-BE49-F238E27FC236}">
                <a16:creationId xmlns:a16="http://schemas.microsoft.com/office/drawing/2014/main" xmlns="" id="{71B8F66D-98A9-4DEC-B973-FEA43DB54B37}"/>
              </a:ext>
            </a:extLst>
          </p:cNvPr>
          <p:cNvSpPr>
            <a:spLocks noGrp="1"/>
          </p:cNvSpPr>
          <p:nvPr>
            <p:ph type="ftr" sz="quarter" idx="11"/>
          </p:nvPr>
        </p:nvSpPr>
        <p:spPr/>
        <p:txBody>
          <a:bodyPr/>
          <a:lstStyle/>
          <a:p>
            <a:r>
              <a:rPr lang="en-US"/>
              <a:t>GSCMI 2020 Conference, February 21, 2020</a:t>
            </a:r>
          </a:p>
        </p:txBody>
      </p:sp>
    </p:spTree>
    <p:extLst>
      <p:ext uri="{BB962C8B-B14F-4D97-AF65-F5344CB8AC3E}">
        <p14:creationId xmlns:p14="http://schemas.microsoft.com/office/powerpoint/2010/main" val="7482901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able comparing process, stage #, machine name, machine tolerance, and time required for Company 1's Dura Plate">
            <a:extLst>
              <a:ext uri="{FF2B5EF4-FFF2-40B4-BE49-F238E27FC236}">
                <a16:creationId xmlns:a16="http://schemas.microsoft.com/office/drawing/2014/main" xmlns="" id="{ED81FA10-5DF3-411F-A22A-AF763D1D177B}"/>
              </a:ext>
            </a:extLst>
          </p:cNvPr>
          <p:cNvPicPr>
            <a:picLocks noChangeAspect="1"/>
          </p:cNvPicPr>
          <p:nvPr/>
        </p:nvPicPr>
        <p:blipFill>
          <a:blip r:embed="rId2"/>
          <a:stretch>
            <a:fillRect/>
          </a:stretch>
        </p:blipFill>
        <p:spPr>
          <a:xfrm>
            <a:off x="0" y="521138"/>
            <a:ext cx="12192000" cy="5815724"/>
          </a:xfrm>
          <a:prstGeom prst="rect">
            <a:avLst/>
          </a:prstGeom>
        </p:spPr>
      </p:pic>
      <p:sp>
        <p:nvSpPr>
          <p:cNvPr id="3" name="TextBox 2">
            <a:extLst>
              <a:ext uri="{FF2B5EF4-FFF2-40B4-BE49-F238E27FC236}">
                <a16:creationId xmlns:a16="http://schemas.microsoft.com/office/drawing/2014/main" xmlns="" id="{E9D12D9B-2986-4659-A90A-2AC80B9CB43B}"/>
              </a:ext>
            </a:extLst>
          </p:cNvPr>
          <p:cNvSpPr txBox="1"/>
          <p:nvPr/>
        </p:nvSpPr>
        <p:spPr>
          <a:xfrm>
            <a:off x="2696818" y="1040296"/>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Calibri"/>
              </a:rPr>
              <a:t>Product Name- Dura Plate</a:t>
            </a:r>
          </a:p>
        </p:txBody>
      </p:sp>
      <p:sp>
        <p:nvSpPr>
          <p:cNvPr id="4" name="Slide Number Placeholder 3">
            <a:extLst>
              <a:ext uri="{FF2B5EF4-FFF2-40B4-BE49-F238E27FC236}">
                <a16:creationId xmlns:a16="http://schemas.microsoft.com/office/drawing/2014/main" xmlns="" id="{0AFB7D93-4BE0-4228-B299-4BAB37FDF85B}"/>
              </a:ext>
            </a:extLst>
          </p:cNvPr>
          <p:cNvSpPr>
            <a:spLocks noGrp="1"/>
          </p:cNvSpPr>
          <p:nvPr>
            <p:ph type="sldNum" sz="quarter" idx="12"/>
          </p:nvPr>
        </p:nvSpPr>
        <p:spPr/>
        <p:txBody>
          <a:bodyPr/>
          <a:lstStyle/>
          <a:p>
            <a:fld id="{C2CD8C25-5EBB-4A54-A168-3D2653839A14}" type="slidenum">
              <a:rPr lang="en-US" smtClean="0"/>
              <a:t>8</a:t>
            </a:fld>
            <a:endParaRPr lang="en-US"/>
          </a:p>
        </p:txBody>
      </p:sp>
      <p:sp>
        <p:nvSpPr>
          <p:cNvPr id="5" name="Footer Placeholder 4">
            <a:extLst>
              <a:ext uri="{FF2B5EF4-FFF2-40B4-BE49-F238E27FC236}">
                <a16:creationId xmlns:a16="http://schemas.microsoft.com/office/drawing/2014/main" xmlns="" id="{7C2A1C71-9F6D-40A0-A968-D6D438A30920}"/>
              </a:ext>
            </a:extLst>
          </p:cNvPr>
          <p:cNvSpPr>
            <a:spLocks noGrp="1"/>
          </p:cNvSpPr>
          <p:nvPr>
            <p:ph type="ftr" sz="quarter" idx="11"/>
          </p:nvPr>
        </p:nvSpPr>
        <p:spPr/>
        <p:txBody>
          <a:bodyPr/>
          <a:lstStyle/>
          <a:p>
            <a:r>
              <a:rPr lang="en-US"/>
              <a:t>GSCMI 2020 Conference, February 21, 2020</a:t>
            </a:r>
          </a:p>
        </p:txBody>
      </p:sp>
    </p:spTree>
    <p:extLst>
      <p:ext uri="{BB962C8B-B14F-4D97-AF65-F5344CB8AC3E}">
        <p14:creationId xmlns:p14="http://schemas.microsoft.com/office/powerpoint/2010/main" val="38144733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28D42CB-1A16-4926-B37D-7EBF24DC13C9}"/>
              </a:ext>
            </a:extLst>
          </p:cNvPr>
          <p:cNvSpPr>
            <a:spLocks noGrp="1"/>
          </p:cNvSpPr>
          <p:nvPr>
            <p:ph type="title"/>
          </p:nvPr>
        </p:nvSpPr>
        <p:spPr/>
        <p:txBody>
          <a:bodyPr/>
          <a:lstStyle/>
          <a:p>
            <a:r>
              <a:rPr lang="en-US" dirty="0"/>
              <a:t>Concept</a:t>
            </a:r>
          </a:p>
        </p:txBody>
      </p:sp>
      <p:sp>
        <p:nvSpPr>
          <p:cNvPr id="3" name="Content Placeholder 2">
            <a:extLst>
              <a:ext uri="{FF2B5EF4-FFF2-40B4-BE49-F238E27FC236}">
                <a16:creationId xmlns:a16="http://schemas.microsoft.com/office/drawing/2014/main" xmlns="" id="{4D55F870-9BA2-44C1-B9D8-31B0554B34EF}"/>
              </a:ext>
            </a:extLst>
          </p:cNvPr>
          <p:cNvSpPr>
            <a:spLocks noGrp="1"/>
          </p:cNvSpPr>
          <p:nvPr>
            <p:ph idx="1"/>
          </p:nvPr>
        </p:nvSpPr>
        <p:spPr/>
        <p:txBody>
          <a:bodyPr/>
          <a:lstStyle/>
          <a:p>
            <a:r>
              <a:rPr lang="en-US" dirty="0"/>
              <a:t>Develop an optimization model that identifies the lowest cost capacity plan across suppliers </a:t>
            </a:r>
          </a:p>
          <a:p>
            <a:r>
              <a:rPr lang="en-US" dirty="0"/>
              <a:t>Satisfy buyer constraints</a:t>
            </a:r>
          </a:p>
          <a:p>
            <a:r>
              <a:rPr lang="en-US" dirty="0"/>
              <a:t>Satisfy supplier minimums or maximums</a:t>
            </a:r>
          </a:p>
          <a:p>
            <a:r>
              <a:rPr lang="en-US" dirty="0"/>
              <a:t>Maintain benefits increasing in flexibility</a:t>
            </a:r>
          </a:p>
        </p:txBody>
      </p:sp>
      <p:sp>
        <p:nvSpPr>
          <p:cNvPr id="4" name="Slide Number Placeholder 3">
            <a:extLst>
              <a:ext uri="{FF2B5EF4-FFF2-40B4-BE49-F238E27FC236}">
                <a16:creationId xmlns:a16="http://schemas.microsoft.com/office/drawing/2014/main" xmlns="" id="{911091C3-F5EB-40D5-B3CA-18B525601260}"/>
              </a:ext>
            </a:extLst>
          </p:cNvPr>
          <p:cNvSpPr>
            <a:spLocks noGrp="1"/>
          </p:cNvSpPr>
          <p:nvPr>
            <p:ph type="sldNum" sz="quarter" idx="12"/>
          </p:nvPr>
        </p:nvSpPr>
        <p:spPr/>
        <p:txBody>
          <a:bodyPr/>
          <a:lstStyle/>
          <a:p>
            <a:fld id="{C2CD8C25-5EBB-4A54-A168-3D2653839A14}" type="slidenum">
              <a:rPr lang="en-US" smtClean="0"/>
              <a:t>9</a:t>
            </a:fld>
            <a:endParaRPr lang="en-US"/>
          </a:p>
        </p:txBody>
      </p:sp>
      <p:sp>
        <p:nvSpPr>
          <p:cNvPr id="5" name="Footer Placeholder 4">
            <a:extLst>
              <a:ext uri="{FF2B5EF4-FFF2-40B4-BE49-F238E27FC236}">
                <a16:creationId xmlns:a16="http://schemas.microsoft.com/office/drawing/2014/main" xmlns="" id="{D6DDFF0E-BB93-4E85-8244-FAA8E409B0E8}"/>
              </a:ext>
            </a:extLst>
          </p:cNvPr>
          <p:cNvSpPr>
            <a:spLocks noGrp="1"/>
          </p:cNvSpPr>
          <p:nvPr>
            <p:ph type="ftr" sz="quarter" idx="11"/>
          </p:nvPr>
        </p:nvSpPr>
        <p:spPr/>
        <p:txBody>
          <a:bodyPr/>
          <a:lstStyle/>
          <a:p>
            <a:r>
              <a:rPr lang="en-US"/>
              <a:t>GSCMI 2020 Conference, February 21, 2020</a:t>
            </a:r>
          </a:p>
        </p:txBody>
      </p:sp>
    </p:spTree>
    <p:extLst>
      <p:ext uri="{BB962C8B-B14F-4D97-AF65-F5344CB8AC3E}">
        <p14:creationId xmlns:p14="http://schemas.microsoft.com/office/powerpoint/2010/main" val="13850648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TotalTime>
  <Words>2148</Words>
  <Application>Microsoft Office PowerPoint</Application>
  <PresentationFormat>Widescreen</PresentationFormat>
  <Paragraphs>405</Paragraphs>
  <Slides>42</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42</vt:i4>
      </vt:variant>
    </vt:vector>
  </HeadingPairs>
  <TitlesOfParts>
    <vt:vector size="48" baseType="lpstr">
      <vt:lpstr>Arial</vt:lpstr>
      <vt:lpstr>Calibri</vt:lpstr>
      <vt:lpstr>Calibri Light</vt:lpstr>
      <vt:lpstr>Cambria Math</vt:lpstr>
      <vt:lpstr>Times New Roman</vt:lpstr>
      <vt:lpstr>Office Theme</vt:lpstr>
      <vt:lpstr>GSCMI Center Updates</vt:lpstr>
      <vt:lpstr>GSCMI Staff</vt:lpstr>
      <vt:lpstr>Outline</vt:lpstr>
      <vt:lpstr>Using Supply Chain Capacity to produce emergency orders</vt:lpstr>
      <vt:lpstr>PowerPoint Presentation</vt:lpstr>
      <vt:lpstr>PowerPoint Presentation</vt:lpstr>
      <vt:lpstr>PowerPoint Presentation</vt:lpstr>
      <vt:lpstr>PowerPoint Presentation</vt:lpstr>
      <vt:lpstr>Concept</vt:lpstr>
      <vt:lpstr>Single Supplier, Single Process</vt:lpstr>
      <vt:lpstr>Single Supplier, Single Process Bill</vt:lpstr>
      <vt:lpstr>Single Supplier, Multi Process</vt:lpstr>
      <vt:lpstr>Single Supplier, Multiple Processes OK, Bill</vt:lpstr>
      <vt:lpstr>Multi Supplier, Single Process</vt:lpstr>
      <vt:lpstr>Bill</vt:lpstr>
      <vt:lpstr>Summary</vt:lpstr>
      <vt:lpstr>Demand Scenarios for EV Battery related Critical Materials and Supply</vt:lpstr>
      <vt:lpstr>Goal of the project</vt:lpstr>
      <vt:lpstr>The Problem and our Approach</vt:lpstr>
      <vt:lpstr>EV projections by agencies</vt:lpstr>
      <vt:lpstr>Our Approach</vt:lpstr>
      <vt:lpstr>PowerPoint Presentation</vt:lpstr>
      <vt:lpstr>PowerPoint Presentation</vt:lpstr>
      <vt:lpstr>Baseline emissions and GDP projections</vt:lpstr>
      <vt:lpstr>PowerPoint Presentation</vt:lpstr>
      <vt:lpstr>PowerPoint Presentation</vt:lpstr>
      <vt:lpstr>PowerPoint Presentation</vt:lpstr>
      <vt:lpstr>EV demand in millions of units by SSP and by RCP</vt:lpstr>
      <vt:lpstr>EV Sales: Impact of RCP 2.6 vs baseline for SSP2</vt:lpstr>
      <vt:lpstr>EV Sales: SSP and RCP impact for SSP5</vt:lpstr>
      <vt:lpstr>Note that SSP5 with RCP spans most of the initial forecasts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Summary of results for Battery materials</vt:lpstr>
      <vt:lpstr>Future Plans</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GSCMI Center Updates</dc:title>
  <dc:creator>Iyer, Ananth V</dc:creator>
  <cp:lastModifiedBy>Andrew Colbert</cp:lastModifiedBy>
  <cp:revision>6</cp:revision>
  <dcterms:created xsi:type="dcterms:W3CDTF">2020-02-21T01:16:29Z</dcterms:created>
  <dcterms:modified xsi:type="dcterms:W3CDTF">2020-04-06T17:33:56Z</dcterms:modified>
</cp:coreProperties>
</file>